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3" r:id="rId2"/>
    <p:sldId id="270" r:id="rId3"/>
    <p:sldId id="256" r:id="rId4"/>
    <p:sldId id="257" r:id="rId5"/>
    <p:sldId id="258" r:id="rId6"/>
    <p:sldId id="259" r:id="rId7"/>
    <p:sldId id="260" r:id="rId8"/>
    <p:sldId id="262" r:id="rId9"/>
    <p:sldId id="261" r:id="rId10"/>
    <p:sldId id="264" r:id="rId11"/>
    <p:sldId id="266" r:id="rId12"/>
    <p:sldId id="277" r:id="rId13"/>
    <p:sldId id="273" r:id="rId14"/>
    <p:sldId id="274" r:id="rId15"/>
    <p:sldId id="275" r:id="rId16"/>
    <p:sldId id="276" r:id="rId17"/>
    <p:sldId id="278" r:id="rId18"/>
    <p:sldId id="280" r:id="rId19"/>
    <p:sldId id="281" r:id="rId20"/>
    <p:sldId id="282" r:id="rId21"/>
    <p:sldId id="279" r:id="rId22"/>
    <p:sldId id="267" r:id="rId23"/>
    <p:sldId id="265" r:id="rId24"/>
    <p:sldId id="269" r:id="rId25"/>
    <p:sldId id="268" r:id="rId26"/>
    <p:sldId id="271" r:id="rId27"/>
    <p:sldId id="27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F1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83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8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2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5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3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9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6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D67B-1179-4195-A02B-BE6B6E51FB72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BFCF-6D28-4E27-B67D-04F1280375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5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769761" y="2620971"/>
            <a:ext cx="50531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Los súper amigos</a:t>
            </a:r>
            <a:endParaRPr lang="es-ES" sz="4400" i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530812" y="2620971"/>
            <a:ext cx="8400056" cy="16004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6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Tú más yo son diez</a:t>
            </a:r>
          </a:p>
          <a:p>
            <a:pPr algn="ctr"/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9919854" y="5903893"/>
            <a:ext cx="2964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Candara Light" panose="020E0502030303020204" pitchFamily="34" charset="0"/>
              </a:rPr>
              <a:t>Colegio República de Francia</a:t>
            </a:r>
          </a:p>
          <a:p>
            <a:r>
              <a:rPr lang="es-CL" sz="1400" dirty="0" smtClean="0">
                <a:latin typeface="Candara Light" panose="020E0502030303020204" pitchFamily="34" charset="0"/>
              </a:rPr>
              <a:t>Programa de Integración</a:t>
            </a:r>
          </a:p>
          <a:p>
            <a:r>
              <a:rPr lang="es-CL" sz="1400" dirty="0" smtClean="0">
                <a:latin typeface="Candara Light" panose="020E0502030303020204" pitchFamily="34" charset="0"/>
              </a:rPr>
              <a:t>Valentina Zúñiga</a:t>
            </a:r>
          </a:p>
          <a:p>
            <a:r>
              <a:rPr lang="es-CL" sz="1400" dirty="0" smtClean="0">
                <a:latin typeface="Candara Light" panose="020E0502030303020204" pitchFamily="34" charset="0"/>
              </a:rPr>
              <a:t>Ed. Diferencial </a:t>
            </a:r>
            <a:endParaRPr lang="en-US" sz="1400" dirty="0">
              <a:latin typeface="Candara Light" panose="020E0502030303020204" pitchFamily="34" charset="0"/>
            </a:endParaRPr>
          </a:p>
        </p:txBody>
      </p:sp>
      <p:pic>
        <p:nvPicPr>
          <p:cNvPr id="1026" name="Picture 2" descr="Colegio República de Francia – CMDS Ñuñ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436" y="5903893"/>
            <a:ext cx="997528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5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lsa de tela «Calculadora de dibujos animados» de Graphxpr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8037" r="12190" b="17673"/>
          <a:stretch/>
        </p:blipFill>
        <p:spPr bwMode="auto">
          <a:xfrm>
            <a:off x="8553833" y="3103418"/>
            <a:ext cx="3175387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923310" y="1795967"/>
            <a:ext cx="58660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Berlin Sans FB" panose="020E0602020502020306" pitchFamily="34" charset="0"/>
              </a:rPr>
              <a:t>1) Ahora es tú turno de ayudar a los números</a:t>
            </a:r>
          </a:p>
          <a:p>
            <a:r>
              <a:rPr lang="es-CL" sz="2800" dirty="0" smtClean="0">
                <a:latin typeface="Berlin Sans FB" panose="020E0602020502020306" pitchFamily="34" charset="0"/>
              </a:rPr>
              <a:t>Completa </a:t>
            </a:r>
            <a:r>
              <a:rPr lang="es-CL" sz="2800" dirty="0" smtClean="0">
                <a:latin typeface="Berlin Sans FB" panose="020E0602020502020306" pitchFamily="34" charset="0"/>
              </a:rPr>
              <a:t>los</a:t>
            </a:r>
            <a:r>
              <a:rPr lang="es-CL" sz="2800" dirty="0" smtClean="0">
                <a:latin typeface="Berlin Sans FB" panose="020E0602020502020306" pitchFamily="34" charset="0"/>
              </a:rPr>
              <a:t> siguientes esquemas </a:t>
            </a:r>
            <a:r>
              <a:rPr lang="es-CL" sz="2800" dirty="0" smtClean="0">
                <a:latin typeface="Berlin Sans FB" panose="020E0602020502020306" pitchFamily="34" charset="0"/>
              </a:rPr>
              <a:t>con las pareja de súper </a:t>
            </a:r>
            <a:r>
              <a:rPr lang="es-CL" sz="2800" dirty="0" smtClean="0">
                <a:latin typeface="Berlin Sans FB" panose="020E0602020502020306" pitchFamily="34" charset="0"/>
              </a:rPr>
              <a:t>amigos, haciendo clic sobre el número que crees es el correcto.</a:t>
            </a:r>
            <a:endParaRPr lang="es-CL" sz="2800" dirty="0" smtClean="0">
              <a:latin typeface="Berlin Sans FB" panose="020E0602020502020306" pitchFamily="34" charset="0"/>
            </a:endParaRPr>
          </a:p>
          <a:p>
            <a:endParaRPr lang="es-CL" sz="2800" dirty="0" smtClean="0">
              <a:latin typeface="Berlin Sans FB" panose="020E0602020502020306" pitchFamily="34" charset="0"/>
            </a:endParaRPr>
          </a:p>
          <a:p>
            <a:r>
              <a:rPr lang="es-CL" sz="2800" dirty="0" smtClean="0">
                <a:latin typeface="Berlin Sans FB" panose="020E0602020502020306" pitchFamily="34" charset="0"/>
              </a:rPr>
              <a:t>2)Responde las preguntas  que están a continuación.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sp>
        <p:nvSpPr>
          <p:cNvPr id="5" name="Onda 4"/>
          <p:cNvSpPr/>
          <p:nvPr/>
        </p:nvSpPr>
        <p:spPr>
          <a:xfrm>
            <a:off x="9040092" y="789710"/>
            <a:ext cx="2507672" cy="1025236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MATEMÁTICAS</a:t>
            </a:r>
            <a:endParaRPr lang="en-US" dirty="0"/>
          </a:p>
        </p:txBody>
      </p:sp>
      <p:pic>
        <p:nvPicPr>
          <p:cNvPr id="7" name="Diap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9128" y="2154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2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trella de 5 puntas 6"/>
          <p:cNvSpPr/>
          <p:nvPr/>
        </p:nvSpPr>
        <p:spPr>
          <a:xfrm>
            <a:off x="1377182" y="322884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3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3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3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3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3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3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3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3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3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4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3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1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898422" y="2785979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</a:rPr>
              <a:t>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2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2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2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2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2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2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2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2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2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3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0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898422" y="2795504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9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</a:rPr>
              <a:t>3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trella de 5 puntas 6"/>
          <p:cNvSpPr/>
          <p:nvPr/>
        </p:nvSpPr>
        <p:spPr>
          <a:xfrm>
            <a:off x="1377182" y="322884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2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2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2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2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2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2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3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2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2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2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3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5" name="Estrella de 5 puntas 34"/>
          <p:cNvSpPr/>
          <p:nvPr/>
        </p:nvSpPr>
        <p:spPr>
          <a:xfrm>
            <a:off x="1909461" y="374294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strella de 5 puntas 35"/>
          <p:cNvSpPr/>
          <p:nvPr/>
        </p:nvSpPr>
        <p:spPr>
          <a:xfrm>
            <a:off x="920045" y="276883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ángulo 36"/>
          <p:cNvSpPr/>
          <p:nvPr/>
        </p:nvSpPr>
        <p:spPr>
          <a:xfrm>
            <a:off x="3898422" y="2785979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5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trella de 5 puntas 6"/>
          <p:cNvSpPr/>
          <p:nvPr/>
        </p:nvSpPr>
        <p:spPr>
          <a:xfrm>
            <a:off x="1377182" y="322884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2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2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2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2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3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2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2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2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2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2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5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5" name="Estrella de 5 puntas 34"/>
          <p:cNvSpPr/>
          <p:nvPr/>
        </p:nvSpPr>
        <p:spPr>
          <a:xfrm>
            <a:off x="1909461" y="374294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strella de 5 puntas 35"/>
          <p:cNvSpPr/>
          <p:nvPr/>
        </p:nvSpPr>
        <p:spPr>
          <a:xfrm>
            <a:off x="920045" y="276883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strella de 5 puntas 36"/>
          <p:cNvSpPr/>
          <p:nvPr/>
        </p:nvSpPr>
        <p:spPr>
          <a:xfrm>
            <a:off x="772144" y="372270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strella de 5 puntas 64"/>
          <p:cNvSpPr/>
          <p:nvPr/>
        </p:nvSpPr>
        <p:spPr>
          <a:xfrm>
            <a:off x="1853643" y="2747366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ángulo 65"/>
          <p:cNvSpPr/>
          <p:nvPr/>
        </p:nvSpPr>
        <p:spPr>
          <a:xfrm>
            <a:off x="3898422" y="2785979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5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</a:rPr>
              <a:t>2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2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2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2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2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2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2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2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3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2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2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2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7" name="Estrella de 5 puntas 36"/>
          <p:cNvSpPr/>
          <p:nvPr/>
        </p:nvSpPr>
        <p:spPr>
          <a:xfrm>
            <a:off x="1083871" y="3405196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strella de 5 puntas 64"/>
          <p:cNvSpPr/>
          <p:nvPr/>
        </p:nvSpPr>
        <p:spPr>
          <a:xfrm>
            <a:off x="1740372" y="3146714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ángulo 35"/>
          <p:cNvSpPr/>
          <p:nvPr/>
        </p:nvSpPr>
        <p:spPr>
          <a:xfrm>
            <a:off x="3898422" y="2785979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4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2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2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2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2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2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3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2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2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2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2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4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7" name="Estrella de 5 puntas 36"/>
          <p:cNvSpPr/>
          <p:nvPr/>
        </p:nvSpPr>
        <p:spPr>
          <a:xfrm>
            <a:off x="990050" y="2836008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strella de 5 puntas 64"/>
          <p:cNvSpPr/>
          <p:nvPr/>
        </p:nvSpPr>
        <p:spPr>
          <a:xfrm>
            <a:off x="1687129" y="2836008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strella de 5 puntas 35"/>
          <p:cNvSpPr/>
          <p:nvPr/>
        </p:nvSpPr>
        <p:spPr>
          <a:xfrm>
            <a:off x="1744519" y="3598580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strella de 5 puntas 65"/>
          <p:cNvSpPr/>
          <p:nvPr/>
        </p:nvSpPr>
        <p:spPr>
          <a:xfrm>
            <a:off x="991951" y="3595044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ángulo 66"/>
          <p:cNvSpPr/>
          <p:nvPr/>
        </p:nvSpPr>
        <p:spPr>
          <a:xfrm>
            <a:off x="3898422" y="2785979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</a:rPr>
              <a:t>7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2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2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3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2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2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2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2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2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2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2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7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7" name="Estrella de 5 puntas 36"/>
          <p:cNvSpPr/>
          <p:nvPr/>
        </p:nvSpPr>
        <p:spPr>
          <a:xfrm>
            <a:off x="990050" y="283600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strella de 5 puntas 66"/>
          <p:cNvSpPr/>
          <p:nvPr/>
        </p:nvSpPr>
        <p:spPr>
          <a:xfrm>
            <a:off x="974019" y="3248040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strella de 5 puntas 67"/>
          <p:cNvSpPr/>
          <p:nvPr/>
        </p:nvSpPr>
        <p:spPr>
          <a:xfrm>
            <a:off x="974018" y="3639571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strella de 5 puntas 68"/>
          <p:cNvSpPr/>
          <p:nvPr/>
        </p:nvSpPr>
        <p:spPr>
          <a:xfrm>
            <a:off x="1447250" y="329320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strella de 5 puntas 69"/>
          <p:cNvSpPr/>
          <p:nvPr/>
        </p:nvSpPr>
        <p:spPr>
          <a:xfrm>
            <a:off x="1960464" y="365004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strella de 5 puntas 70"/>
          <p:cNvSpPr/>
          <p:nvPr/>
        </p:nvSpPr>
        <p:spPr>
          <a:xfrm>
            <a:off x="1960464" y="3247903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strella de 5 puntas 71"/>
          <p:cNvSpPr/>
          <p:nvPr/>
        </p:nvSpPr>
        <p:spPr>
          <a:xfrm>
            <a:off x="1942038" y="284575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ángulo 64"/>
          <p:cNvSpPr/>
          <p:nvPr/>
        </p:nvSpPr>
        <p:spPr>
          <a:xfrm>
            <a:off x="3898422" y="2785979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9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8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2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3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2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2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2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2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2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2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2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2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8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7" name="Estrella de 5 puntas 36"/>
          <p:cNvSpPr/>
          <p:nvPr/>
        </p:nvSpPr>
        <p:spPr>
          <a:xfrm>
            <a:off x="990050" y="283600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strella de 5 puntas 66"/>
          <p:cNvSpPr/>
          <p:nvPr/>
        </p:nvSpPr>
        <p:spPr>
          <a:xfrm>
            <a:off x="974019" y="3248040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strella de 5 puntas 67"/>
          <p:cNvSpPr/>
          <p:nvPr/>
        </p:nvSpPr>
        <p:spPr>
          <a:xfrm>
            <a:off x="974018" y="3639571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strella de 5 puntas 68"/>
          <p:cNvSpPr/>
          <p:nvPr/>
        </p:nvSpPr>
        <p:spPr>
          <a:xfrm>
            <a:off x="1447250" y="329320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strella de 5 puntas 69"/>
          <p:cNvSpPr/>
          <p:nvPr/>
        </p:nvSpPr>
        <p:spPr>
          <a:xfrm>
            <a:off x="1960464" y="365004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strella de 5 puntas 70"/>
          <p:cNvSpPr/>
          <p:nvPr/>
        </p:nvSpPr>
        <p:spPr>
          <a:xfrm>
            <a:off x="1960464" y="3247903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strella de 5 puntas 71"/>
          <p:cNvSpPr/>
          <p:nvPr/>
        </p:nvSpPr>
        <p:spPr>
          <a:xfrm>
            <a:off x="1942038" y="284575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strella de 5 puntas 64"/>
          <p:cNvSpPr/>
          <p:nvPr/>
        </p:nvSpPr>
        <p:spPr>
          <a:xfrm>
            <a:off x="1458709" y="2930325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ángulo 65"/>
          <p:cNvSpPr/>
          <p:nvPr/>
        </p:nvSpPr>
        <p:spPr>
          <a:xfrm>
            <a:off x="3898422" y="2785979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1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>
                <a:solidFill>
                  <a:schemeClr val="tx1"/>
                </a:solidFill>
              </a:rPr>
              <a:t>9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3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2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2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2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2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2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2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2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2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2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9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7" name="Estrella de 5 puntas 36"/>
          <p:cNvSpPr/>
          <p:nvPr/>
        </p:nvSpPr>
        <p:spPr>
          <a:xfrm>
            <a:off x="990050" y="283600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strella de 5 puntas 66"/>
          <p:cNvSpPr/>
          <p:nvPr/>
        </p:nvSpPr>
        <p:spPr>
          <a:xfrm>
            <a:off x="974019" y="3248040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strella de 5 puntas 67"/>
          <p:cNvSpPr/>
          <p:nvPr/>
        </p:nvSpPr>
        <p:spPr>
          <a:xfrm>
            <a:off x="974018" y="3639571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strella de 5 puntas 68"/>
          <p:cNvSpPr/>
          <p:nvPr/>
        </p:nvSpPr>
        <p:spPr>
          <a:xfrm>
            <a:off x="1447250" y="329320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strella de 5 puntas 69"/>
          <p:cNvSpPr/>
          <p:nvPr/>
        </p:nvSpPr>
        <p:spPr>
          <a:xfrm>
            <a:off x="1960464" y="365004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strella de 5 puntas 70"/>
          <p:cNvSpPr/>
          <p:nvPr/>
        </p:nvSpPr>
        <p:spPr>
          <a:xfrm>
            <a:off x="1960464" y="3247903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strella de 5 puntas 71"/>
          <p:cNvSpPr/>
          <p:nvPr/>
        </p:nvSpPr>
        <p:spPr>
          <a:xfrm>
            <a:off x="1942038" y="284575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strella de 5 puntas 64"/>
          <p:cNvSpPr/>
          <p:nvPr/>
        </p:nvSpPr>
        <p:spPr>
          <a:xfrm>
            <a:off x="1458709" y="2930325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strella de 5 puntas 65"/>
          <p:cNvSpPr/>
          <p:nvPr/>
        </p:nvSpPr>
        <p:spPr>
          <a:xfrm>
            <a:off x="1477258" y="3701916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3898422" y="2795504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807904" y="420890"/>
            <a:ext cx="80515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Objetivo de Aprendizaje Lenguaje: Desarrollar la comprensión lectora  a nivel textual e inferencial, mediante un texto narrativo.</a:t>
            </a:r>
          </a:p>
          <a:p>
            <a:endParaRPr lang="es-CL" dirty="0"/>
          </a:p>
          <a:p>
            <a:r>
              <a:rPr lang="es-CL" dirty="0" smtClean="0"/>
              <a:t>Indicadores de Evaluación:</a:t>
            </a:r>
          </a:p>
          <a:p>
            <a:r>
              <a:rPr lang="es-CL" dirty="0" smtClean="0"/>
              <a:t>-Decodificando  textos breves de cada diapositiva de manera autónoma</a:t>
            </a:r>
          </a:p>
          <a:p>
            <a:r>
              <a:rPr lang="es-CL" dirty="0" smtClean="0"/>
              <a:t>-Identificando los personajes y sus características.</a:t>
            </a:r>
          </a:p>
          <a:p>
            <a:r>
              <a:rPr lang="es-CL" dirty="0" smtClean="0"/>
              <a:t>-Creando un final para la historia coherente con la idea inicial.</a:t>
            </a:r>
          </a:p>
          <a:p>
            <a:r>
              <a:rPr lang="es-CL" dirty="0" smtClean="0"/>
              <a:t>-Respondiendo preguntas con la información entregada.</a:t>
            </a:r>
          </a:p>
          <a:p>
            <a:r>
              <a:rPr lang="es-CL" dirty="0" smtClean="0"/>
              <a:t>-Respondiendo preguntas con información no explícita de manera coherente con el texto.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Objetivo de Aprendizaje Matemática: Conocer estrategia de cálculo mental como completar diez, mediante dinámica de cuento y ejercitación.</a:t>
            </a:r>
          </a:p>
          <a:p>
            <a:endParaRPr lang="es-CL" dirty="0" smtClean="0"/>
          </a:p>
          <a:p>
            <a:r>
              <a:rPr lang="es-CL" dirty="0" smtClean="0"/>
              <a:t>Indicadores de Evaluación:</a:t>
            </a:r>
          </a:p>
          <a:p>
            <a:r>
              <a:rPr lang="es-CL" dirty="0" smtClean="0"/>
              <a:t>-Identificando las parejas de súper amigos.</a:t>
            </a:r>
          </a:p>
          <a:p>
            <a:r>
              <a:rPr lang="es-CL" dirty="0" smtClean="0"/>
              <a:t>-Asociando la adición y/o la sustracción como medio para identificar los números de las parejas.</a:t>
            </a:r>
          </a:p>
          <a:p>
            <a:r>
              <a:rPr lang="es-CL" dirty="0" smtClean="0"/>
              <a:t>-Valorando la utilidad de ésta estrategia.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4306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3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3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3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3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3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3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3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3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3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3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10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7" name="Estrella de 5 puntas 36"/>
          <p:cNvSpPr/>
          <p:nvPr/>
        </p:nvSpPr>
        <p:spPr>
          <a:xfrm>
            <a:off x="990050" y="283600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Estrella de 5 puntas 66"/>
          <p:cNvSpPr/>
          <p:nvPr/>
        </p:nvSpPr>
        <p:spPr>
          <a:xfrm>
            <a:off x="974019" y="3248040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strella de 5 puntas 67"/>
          <p:cNvSpPr/>
          <p:nvPr/>
        </p:nvSpPr>
        <p:spPr>
          <a:xfrm>
            <a:off x="974018" y="3639571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Estrella de 5 puntas 68"/>
          <p:cNvSpPr/>
          <p:nvPr/>
        </p:nvSpPr>
        <p:spPr>
          <a:xfrm>
            <a:off x="1447250" y="329320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strella de 5 puntas 69"/>
          <p:cNvSpPr/>
          <p:nvPr/>
        </p:nvSpPr>
        <p:spPr>
          <a:xfrm>
            <a:off x="1960464" y="365004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Estrella de 5 puntas 70"/>
          <p:cNvSpPr/>
          <p:nvPr/>
        </p:nvSpPr>
        <p:spPr>
          <a:xfrm>
            <a:off x="1960464" y="3247903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strella de 5 puntas 71"/>
          <p:cNvSpPr/>
          <p:nvPr/>
        </p:nvSpPr>
        <p:spPr>
          <a:xfrm>
            <a:off x="1942038" y="284575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Estrella de 5 puntas 64"/>
          <p:cNvSpPr/>
          <p:nvPr/>
        </p:nvSpPr>
        <p:spPr>
          <a:xfrm>
            <a:off x="1458709" y="2930325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strella de 5 puntas 65"/>
          <p:cNvSpPr/>
          <p:nvPr/>
        </p:nvSpPr>
        <p:spPr>
          <a:xfrm>
            <a:off x="1548213" y="4040926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strella de 5 puntas 72"/>
          <p:cNvSpPr/>
          <p:nvPr/>
        </p:nvSpPr>
        <p:spPr>
          <a:xfrm>
            <a:off x="1502674" y="3669736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ángulo 73"/>
          <p:cNvSpPr/>
          <p:nvPr/>
        </p:nvSpPr>
        <p:spPr>
          <a:xfrm>
            <a:off x="3898422" y="2785979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25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76184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6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3" name="Más 2"/>
          <p:cNvSpPr/>
          <p:nvPr/>
        </p:nvSpPr>
        <p:spPr>
          <a:xfrm>
            <a:off x="2871362" y="1076612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ángulo redondeado 37"/>
          <p:cNvSpPr/>
          <p:nvPr/>
        </p:nvSpPr>
        <p:spPr>
          <a:xfrm>
            <a:off x="3357151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gual que 5"/>
          <p:cNvSpPr/>
          <p:nvPr/>
        </p:nvSpPr>
        <p:spPr>
          <a:xfrm>
            <a:off x="5680364" y="1076612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6629289" y="379718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9600" dirty="0" smtClean="0">
                <a:solidFill>
                  <a:schemeClr val="tx1"/>
                </a:solidFill>
              </a:rPr>
              <a:t>10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676184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ángulo redondeado 40"/>
          <p:cNvSpPr/>
          <p:nvPr/>
        </p:nvSpPr>
        <p:spPr>
          <a:xfrm>
            <a:off x="6497783" y="2549237"/>
            <a:ext cx="2650522" cy="22493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ángulo redondeado 41"/>
          <p:cNvSpPr/>
          <p:nvPr/>
        </p:nvSpPr>
        <p:spPr>
          <a:xfrm>
            <a:off x="3357151" y="2651863"/>
            <a:ext cx="1983888" cy="17677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gual que 42"/>
          <p:cNvSpPr/>
          <p:nvPr/>
        </p:nvSpPr>
        <p:spPr>
          <a:xfrm>
            <a:off x="5677900" y="3348757"/>
            <a:ext cx="609600" cy="37394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Más 43"/>
          <p:cNvSpPr/>
          <p:nvPr/>
        </p:nvSpPr>
        <p:spPr>
          <a:xfrm>
            <a:off x="2859683" y="3348757"/>
            <a:ext cx="274499" cy="37394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strella de 5 puntas 44"/>
          <p:cNvSpPr/>
          <p:nvPr/>
        </p:nvSpPr>
        <p:spPr>
          <a:xfrm>
            <a:off x="6654216" y="271252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Estrella de 5 puntas 45"/>
          <p:cNvSpPr/>
          <p:nvPr/>
        </p:nvSpPr>
        <p:spPr>
          <a:xfrm>
            <a:off x="7326256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Estrella de 5 puntas 46"/>
          <p:cNvSpPr/>
          <p:nvPr/>
        </p:nvSpPr>
        <p:spPr>
          <a:xfrm>
            <a:off x="7976012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Estrella de 5 puntas 47"/>
          <p:cNvSpPr/>
          <p:nvPr/>
        </p:nvSpPr>
        <p:spPr>
          <a:xfrm>
            <a:off x="6676500" y="3948545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strella de 5 puntas 48"/>
          <p:cNvSpPr/>
          <p:nvPr/>
        </p:nvSpPr>
        <p:spPr>
          <a:xfrm>
            <a:off x="856933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trella de 5 puntas 49"/>
          <p:cNvSpPr/>
          <p:nvPr/>
        </p:nvSpPr>
        <p:spPr>
          <a:xfrm>
            <a:off x="7909923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Estrella de 5 puntas 50"/>
          <p:cNvSpPr/>
          <p:nvPr/>
        </p:nvSpPr>
        <p:spPr>
          <a:xfrm>
            <a:off x="7284804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strella de 5 puntas 51"/>
          <p:cNvSpPr/>
          <p:nvPr/>
        </p:nvSpPr>
        <p:spPr>
          <a:xfrm>
            <a:off x="6629289" y="3279853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Estrella de 5 puntas 52"/>
          <p:cNvSpPr/>
          <p:nvPr/>
        </p:nvSpPr>
        <p:spPr>
          <a:xfrm>
            <a:off x="7843914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Estrella de 5 puntas 53"/>
          <p:cNvSpPr/>
          <p:nvPr/>
        </p:nvSpPr>
        <p:spPr>
          <a:xfrm>
            <a:off x="7262023" y="2684477"/>
            <a:ext cx="581891" cy="544370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169471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0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5" name="Elipse 54">
            <a:hlinkClick r:id="rId2" action="ppaction://hlinksldjump"/>
          </p:cNvPr>
          <p:cNvSpPr/>
          <p:nvPr/>
        </p:nvSpPr>
        <p:spPr>
          <a:xfrm>
            <a:off x="1501936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1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6" name="Elipse 55">
            <a:hlinkClick r:id="rId2" action="ppaction://hlinksldjump"/>
          </p:cNvPr>
          <p:cNvSpPr/>
          <p:nvPr/>
        </p:nvSpPr>
        <p:spPr>
          <a:xfrm>
            <a:off x="2789064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2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7" name="Elipse 56">
            <a:hlinkClick r:id="rId2" action="ppaction://hlinksldjump"/>
          </p:cNvPr>
          <p:cNvSpPr/>
          <p:nvPr/>
        </p:nvSpPr>
        <p:spPr>
          <a:xfrm>
            <a:off x="406145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3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8" name="Elipse 57">
            <a:hlinkClick r:id="rId3" action="ppaction://hlinksldjump"/>
          </p:cNvPr>
          <p:cNvSpPr/>
          <p:nvPr/>
        </p:nvSpPr>
        <p:spPr>
          <a:xfrm>
            <a:off x="5337382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4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59" name="Elipse 58">
            <a:hlinkClick r:id="rId2" action="ppaction://hlinksldjump"/>
          </p:cNvPr>
          <p:cNvSpPr/>
          <p:nvPr/>
        </p:nvSpPr>
        <p:spPr>
          <a:xfrm>
            <a:off x="6608507" y="541712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5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0" name="Elipse 59">
            <a:hlinkClick r:id="rId2" action="ppaction://hlinksldjump"/>
          </p:cNvPr>
          <p:cNvSpPr/>
          <p:nvPr/>
        </p:nvSpPr>
        <p:spPr>
          <a:xfrm>
            <a:off x="7889141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6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1" name="Elipse 60">
            <a:hlinkClick r:id="rId2" action="ppaction://hlinksldjump"/>
          </p:cNvPr>
          <p:cNvSpPr/>
          <p:nvPr/>
        </p:nvSpPr>
        <p:spPr>
          <a:xfrm>
            <a:off x="9148305" y="5461154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>
                <a:solidFill>
                  <a:schemeClr val="tx1"/>
                </a:solidFill>
              </a:rPr>
              <a:t>7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2" name="Elipse 61">
            <a:hlinkClick r:id="rId2" action="ppaction://hlinksldjump"/>
          </p:cNvPr>
          <p:cNvSpPr/>
          <p:nvPr/>
        </p:nvSpPr>
        <p:spPr>
          <a:xfrm>
            <a:off x="10407469" y="5444836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8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3" name="Elipse 62">
            <a:hlinkClick r:id="rId2" action="ppaction://hlinksldjump"/>
          </p:cNvPr>
          <p:cNvSpPr/>
          <p:nvPr/>
        </p:nvSpPr>
        <p:spPr>
          <a:xfrm>
            <a:off x="10442683" y="4088323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5400" dirty="0" smtClean="0">
                <a:solidFill>
                  <a:schemeClr val="tx1"/>
                </a:solidFill>
              </a:rPr>
              <a:t>9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64" name="Elipse 63">
            <a:hlinkClick r:id="rId2" action="ppaction://hlinksldjump"/>
          </p:cNvPr>
          <p:cNvSpPr/>
          <p:nvPr/>
        </p:nvSpPr>
        <p:spPr>
          <a:xfrm>
            <a:off x="10442683" y="2768467"/>
            <a:ext cx="1205346" cy="1233054"/>
          </a:xfrm>
          <a:prstGeom prst="ellipse">
            <a:avLst/>
          </a:prstGeom>
          <a:solidFill>
            <a:srgbClr val="3FF1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dirty="0" smtClean="0">
                <a:solidFill>
                  <a:schemeClr val="tx1"/>
                </a:solidFill>
              </a:rPr>
              <a:t>10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Onda 8"/>
          <p:cNvSpPr/>
          <p:nvPr/>
        </p:nvSpPr>
        <p:spPr>
          <a:xfrm>
            <a:off x="9191533" y="379718"/>
            <a:ext cx="2626394" cy="1656900"/>
          </a:xfrm>
          <a:prstGeom prst="wav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Súper amigo de </a:t>
            </a:r>
            <a:b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</a:br>
            <a:r>
              <a:rPr lang="es-CL" sz="2800" dirty="0" smtClean="0">
                <a:solidFill>
                  <a:srgbClr val="C00000"/>
                </a:solidFill>
                <a:latin typeface="Bell MT" panose="02020503060305020303" pitchFamily="18" charset="0"/>
              </a:rPr>
              <a:t>6</a:t>
            </a:r>
            <a:endParaRPr lang="en-US" sz="2800" dirty="0">
              <a:solidFill>
                <a:srgbClr val="C00000"/>
              </a:solidFill>
              <a:latin typeface="Bell MT" panose="02020503060305020303" pitchFamily="18" charset="0"/>
            </a:endParaRPr>
          </a:p>
        </p:txBody>
      </p:sp>
      <p:sp>
        <p:nvSpPr>
          <p:cNvPr id="37" name="Estrella de 5 puntas 36"/>
          <p:cNvSpPr/>
          <p:nvPr/>
        </p:nvSpPr>
        <p:spPr>
          <a:xfrm>
            <a:off x="990050" y="283600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Estrella de 5 puntas 67"/>
          <p:cNvSpPr/>
          <p:nvPr/>
        </p:nvSpPr>
        <p:spPr>
          <a:xfrm>
            <a:off x="974018" y="3639571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Estrella de 5 puntas 69"/>
          <p:cNvSpPr/>
          <p:nvPr/>
        </p:nvSpPr>
        <p:spPr>
          <a:xfrm>
            <a:off x="1942037" y="3621979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Estrella de 5 puntas 71"/>
          <p:cNvSpPr/>
          <p:nvPr/>
        </p:nvSpPr>
        <p:spPr>
          <a:xfrm>
            <a:off x="1942038" y="2845758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Estrella de 5 puntas 65"/>
          <p:cNvSpPr/>
          <p:nvPr/>
        </p:nvSpPr>
        <p:spPr>
          <a:xfrm>
            <a:off x="974018" y="3232880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Estrella de 5 puntas 72"/>
          <p:cNvSpPr/>
          <p:nvPr/>
        </p:nvSpPr>
        <p:spPr>
          <a:xfrm>
            <a:off x="1942216" y="3226757"/>
            <a:ext cx="384767" cy="308974"/>
          </a:xfrm>
          <a:prstGeom prst="star5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ángulo 64"/>
          <p:cNvSpPr/>
          <p:nvPr/>
        </p:nvSpPr>
        <p:spPr>
          <a:xfrm>
            <a:off x="3898422" y="2785979"/>
            <a:ext cx="8435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Light" panose="020B0502040204020203" pitchFamily="34" charset="0"/>
              </a:rPr>
              <a:t>?</a:t>
            </a:r>
            <a:endParaRPr lang="es-E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35635"/>
              </p:ext>
            </p:extLst>
          </p:nvPr>
        </p:nvGraphicFramePr>
        <p:xfrm>
          <a:off x="249382" y="207817"/>
          <a:ext cx="11762508" cy="644992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20836">
                  <a:extLst>
                    <a:ext uri="{9D8B030D-6E8A-4147-A177-3AD203B41FA5}">
                      <a16:colId xmlns:a16="http://schemas.microsoft.com/office/drawing/2014/main" val="3506883081"/>
                    </a:ext>
                  </a:extLst>
                </a:gridCol>
                <a:gridCol w="3920836">
                  <a:extLst>
                    <a:ext uri="{9D8B030D-6E8A-4147-A177-3AD203B41FA5}">
                      <a16:colId xmlns:a16="http://schemas.microsoft.com/office/drawing/2014/main" val="595256928"/>
                    </a:ext>
                  </a:extLst>
                </a:gridCol>
                <a:gridCol w="3920836">
                  <a:extLst>
                    <a:ext uri="{9D8B030D-6E8A-4147-A177-3AD203B41FA5}">
                      <a16:colId xmlns:a16="http://schemas.microsoft.com/office/drawing/2014/main" val="116287571"/>
                    </a:ext>
                  </a:extLst>
                </a:gridCol>
              </a:tblGrid>
              <a:tr h="2152243">
                <a:tc>
                  <a:txBody>
                    <a:bodyPr/>
                    <a:lstStyle/>
                    <a:p>
                      <a:r>
                        <a:rPr lang="es-CL" b="0" dirty="0" smtClean="0"/>
                        <a:t>¿Cuál es el súper</a:t>
                      </a:r>
                      <a:r>
                        <a:rPr lang="es-CL" b="0" baseline="0" dirty="0" smtClean="0"/>
                        <a:t> amigo de 7?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¿En</a:t>
                      </a:r>
                      <a:r>
                        <a:rPr lang="es-CL" b="0" baseline="0" dirty="0" smtClean="0"/>
                        <a:t> qué se parecen todas las parejas de súper amigos?</a:t>
                      </a:r>
                    </a:p>
                    <a:p>
                      <a:endParaRPr lang="es-CL" b="0" baseline="0" dirty="0" smtClean="0"/>
                    </a:p>
                    <a:p>
                      <a:endParaRPr lang="es-CL" b="0" baseline="0" dirty="0" smtClean="0"/>
                    </a:p>
                    <a:p>
                      <a:endParaRPr lang="es-CL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¿Cuál es el súper amigo de 9?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313595"/>
                  </a:ext>
                </a:extLst>
              </a:tr>
              <a:tr h="1477649">
                <a:tc>
                  <a:txBody>
                    <a:bodyPr/>
                    <a:lstStyle/>
                    <a:p>
                      <a:r>
                        <a:rPr lang="es-CL" b="0" dirty="0" smtClean="0"/>
                        <a:t>¿Cómo puedo saber cuál es el súper amigo de 8?</a:t>
                      </a:r>
                    </a:p>
                    <a:p>
                      <a:endParaRPr lang="es-CL" b="0" dirty="0" smtClean="0"/>
                    </a:p>
                    <a:p>
                      <a:endParaRPr lang="es-CL" b="0" dirty="0" smtClean="0"/>
                    </a:p>
                    <a:p>
                      <a:endParaRPr lang="es-CL" b="0" dirty="0" smtClean="0"/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¿Cuál</a:t>
                      </a:r>
                      <a:r>
                        <a:rPr lang="es-CL" b="0" baseline="0" dirty="0" smtClean="0"/>
                        <a:t> es el súper amigo que se tiene que repetir?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¿Para</a:t>
                      </a:r>
                      <a:r>
                        <a:rPr lang="es-CL" b="0" baseline="0" dirty="0" smtClean="0"/>
                        <a:t> qué crees que te sirve usar ésta estrategia de cálculo</a:t>
                      </a:r>
                      <a:r>
                        <a:rPr lang="es-CL" b="0" dirty="0" smtClean="0"/>
                        <a:t>?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859482"/>
                  </a:ext>
                </a:extLst>
              </a:tr>
              <a:tr h="217886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¿Qué operación matemática</a:t>
                      </a:r>
                      <a:r>
                        <a:rPr lang="es-CL" b="0" baseline="0" dirty="0" smtClean="0"/>
                        <a:t> hacen los súper amigos para armar las parejas?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Si</a:t>
                      </a:r>
                      <a:r>
                        <a:rPr lang="es-CL" b="0" baseline="0" dirty="0" smtClean="0"/>
                        <a:t> no sé cuál es el súper amigo de 4, pero sé que debo completar hasta 10. ¿Qué puedo hacer para saber cuál es el súper amigo?</a:t>
                      </a:r>
                    </a:p>
                    <a:p>
                      <a:endParaRPr lang="es-CL" b="0" baseline="0" dirty="0" smtClean="0"/>
                    </a:p>
                    <a:p>
                      <a:endParaRPr lang="es-CL" b="0" baseline="0" dirty="0" smtClean="0"/>
                    </a:p>
                    <a:p>
                      <a:endParaRPr lang="es-CL" b="0" baseline="0" dirty="0" smtClean="0"/>
                    </a:p>
                    <a:p>
                      <a:endParaRPr lang="es-CL" b="0" baseline="0" dirty="0" smtClean="0"/>
                    </a:p>
                    <a:p>
                      <a:endParaRPr lang="es-CL" b="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0" dirty="0" smtClean="0"/>
                        <a:t>Si</a:t>
                      </a:r>
                      <a:r>
                        <a:rPr lang="es-CL" b="0" baseline="0" dirty="0" smtClean="0"/>
                        <a:t> tengo armadas las parejas de súper amigos, ¿Pueden cambiar de lugar entre los dos números?.</a:t>
                      </a:r>
                    </a:p>
                    <a:p>
                      <a:r>
                        <a:rPr lang="es-CL" sz="1800" b="0" baseline="0" dirty="0" smtClean="0"/>
                        <a:t> (ejemplo 2 + 8 </a:t>
                      </a:r>
                      <a:r>
                        <a:rPr lang="es-CL" sz="1800" b="0" baseline="0" dirty="0" err="1" smtClean="0"/>
                        <a:t>ó</a:t>
                      </a:r>
                      <a:r>
                        <a:rPr lang="es-CL" sz="1800" b="0" baseline="0" dirty="0" smtClean="0"/>
                        <a:t> 8 +2.) </a:t>
                      </a:r>
                      <a:r>
                        <a:rPr lang="es-CL" b="0" baseline="0" dirty="0" smtClean="0"/>
                        <a:t>¿Por qué?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276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36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lsa de tela «Calculadora de dibujos animados» de Graphxpr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8037" r="12190" b="17673"/>
          <a:stretch/>
        </p:blipFill>
        <p:spPr bwMode="auto">
          <a:xfrm>
            <a:off x="8553833" y="3103418"/>
            <a:ext cx="3175387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311237" y="789710"/>
            <a:ext cx="54448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Berlin Sans FB" panose="020E0602020502020306" pitchFamily="34" charset="0"/>
              </a:rPr>
              <a:t>1) Ahora que has completado </a:t>
            </a:r>
            <a:r>
              <a:rPr lang="es-CL" sz="2800" dirty="0" smtClean="0">
                <a:latin typeface="Berlin Sans FB" panose="020E0602020502020306" pitchFamily="34" charset="0"/>
              </a:rPr>
              <a:t>los esquemas y </a:t>
            </a:r>
            <a:r>
              <a:rPr lang="es-CL" sz="2800" dirty="0" smtClean="0">
                <a:latin typeface="Berlin Sans FB" panose="020E0602020502020306" pitchFamily="34" charset="0"/>
              </a:rPr>
              <a:t>sabes cuáles son las parejas de súper amigos, completa la historia dándole un final.</a:t>
            </a:r>
          </a:p>
          <a:p>
            <a:r>
              <a:rPr lang="es-CL" sz="2800" dirty="0" smtClean="0">
                <a:latin typeface="Berlin Sans FB" panose="020E0602020502020306" pitchFamily="34" charset="0"/>
              </a:rPr>
              <a:t>Puedes escribirlo y/o dibujarlo.</a:t>
            </a:r>
          </a:p>
          <a:p>
            <a:endParaRPr lang="es-CL" sz="2800" dirty="0">
              <a:latin typeface="Berlin Sans FB" panose="020E0602020502020306" pitchFamily="34" charset="0"/>
            </a:endParaRPr>
          </a:p>
          <a:p>
            <a:r>
              <a:rPr lang="es-CL" sz="2800" dirty="0" smtClean="0">
                <a:latin typeface="Berlin Sans FB" panose="020E0602020502020306" pitchFamily="34" charset="0"/>
              </a:rPr>
              <a:t>2) Responde las preguntas sobre la historia contada. 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sp>
        <p:nvSpPr>
          <p:cNvPr id="5" name="Onda 4"/>
          <p:cNvSpPr/>
          <p:nvPr/>
        </p:nvSpPr>
        <p:spPr>
          <a:xfrm>
            <a:off x="9040092" y="789710"/>
            <a:ext cx="2507672" cy="102523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LENGUAJE</a:t>
            </a:r>
            <a:endParaRPr lang="en-US" dirty="0"/>
          </a:p>
        </p:txBody>
      </p:sp>
      <p:pic>
        <p:nvPicPr>
          <p:cNvPr id="6" name="diapo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89128" y="2254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7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250873" y="249382"/>
            <a:ext cx="4932218" cy="6442363"/>
          </a:xfrm>
          <a:prstGeom prst="rect">
            <a:avLst/>
          </a:prstGeo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5666509" y="568036"/>
            <a:ext cx="41009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u="sng" dirty="0" smtClean="0"/>
              <a:t> Final del cuento</a:t>
            </a:r>
          </a:p>
          <a:p>
            <a:endParaRPr lang="es-CL" dirty="0" smtClean="0"/>
          </a:p>
          <a:p>
            <a:r>
              <a:rPr lang="es-CL" sz="2800" dirty="0" smtClean="0">
                <a:latin typeface="Brush Script MT" panose="03060802040406070304" pitchFamily="66" charset="0"/>
              </a:rPr>
              <a:t>Los tres cerditos aprovecharon que el lobo estaba dormido y abandonaron la casa de ladrillo, la vendieron y se fueron a vivir a la ciudad, lejos de los lobos.</a:t>
            </a:r>
            <a:endParaRPr lang="es-CL" sz="2800" dirty="0">
              <a:latin typeface="Brush Script MT" panose="03060802040406070304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85617" y="3881421"/>
            <a:ext cx="478907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EJEMPLO DE CREAR UN FINAL 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270" name="Picture 6" descr="Casas, en, un, ciudad grande Dibujo | k6858083 | Fotosear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9"/>
          <a:stretch/>
        </p:blipFill>
        <p:spPr bwMode="auto">
          <a:xfrm>
            <a:off x="5633605" y="3368803"/>
            <a:ext cx="4133850" cy="321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uentos: Los Tres Cerdi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9" r="7818"/>
          <a:stretch/>
        </p:blipFill>
        <p:spPr bwMode="auto">
          <a:xfrm>
            <a:off x="7009143" y="5564723"/>
            <a:ext cx="1415678" cy="10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446768"/>
              </p:ext>
            </p:extLst>
          </p:nvPr>
        </p:nvGraphicFramePr>
        <p:xfrm>
          <a:off x="138545" y="207816"/>
          <a:ext cx="11914911" cy="65116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71637">
                  <a:extLst>
                    <a:ext uri="{9D8B030D-6E8A-4147-A177-3AD203B41FA5}">
                      <a16:colId xmlns:a16="http://schemas.microsoft.com/office/drawing/2014/main" val="3865529815"/>
                    </a:ext>
                  </a:extLst>
                </a:gridCol>
                <a:gridCol w="3971637">
                  <a:extLst>
                    <a:ext uri="{9D8B030D-6E8A-4147-A177-3AD203B41FA5}">
                      <a16:colId xmlns:a16="http://schemas.microsoft.com/office/drawing/2014/main" val="940247538"/>
                    </a:ext>
                  </a:extLst>
                </a:gridCol>
                <a:gridCol w="3971637">
                  <a:extLst>
                    <a:ext uri="{9D8B030D-6E8A-4147-A177-3AD203B41FA5}">
                      <a16:colId xmlns:a16="http://schemas.microsoft.com/office/drawing/2014/main" val="586152179"/>
                    </a:ext>
                  </a:extLst>
                </a:gridCol>
              </a:tblGrid>
              <a:tr h="3079707">
                <a:tc>
                  <a:txBody>
                    <a:bodyPr/>
                    <a:lstStyle/>
                    <a:p>
                      <a:r>
                        <a:rPr lang="es-CL" dirty="0" smtClean="0"/>
                        <a:t>¿Por</a:t>
                      </a:r>
                      <a:r>
                        <a:rPr lang="es-CL" baseline="0" dirty="0" smtClean="0"/>
                        <a:t> qué los números estaban tristes?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¿Quién</a:t>
                      </a:r>
                      <a:r>
                        <a:rPr lang="es-CL" baseline="0" dirty="0" smtClean="0"/>
                        <a:t> propuso una solución? Y ¿Cuál fue ésta solución?</a:t>
                      </a:r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  <a:p>
                      <a:endParaRPr lang="es-CL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¿Qué</a:t>
                      </a:r>
                      <a:r>
                        <a:rPr lang="es-CL" baseline="0" dirty="0" smtClean="0"/>
                        <a:t> número crees que actuó como engreído?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090683"/>
                  </a:ext>
                </a:extLst>
              </a:tr>
              <a:tr h="3431932">
                <a:tc>
                  <a:txBody>
                    <a:bodyPr/>
                    <a:lstStyle/>
                    <a:p>
                      <a:r>
                        <a:rPr lang="es-CL" b="1" dirty="0" smtClean="0"/>
                        <a:t>¿Por qué crees que el cero sentía</a:t>
                      </a:r>
                      <a:r>
                        <a:rPr lang="es-CL" b="1" baseline="0" dirty="0" smtClean="0"/>
                        <a:t> que no lo valoraban?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¿</a:t>
                      </a:r>
                      <a:r>
                        <a:rPr lang="es-CL" b="1" baseline="0" dirty="0" smtClean="0"/>
                        <a:t> Los once números se llevaban bien, por qué crees eso?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b="1" dirty="0" smtClean="0"/>
                        <a:t>¿ Cuál</a:t>
                      </a:r>
                      <a:r>
                        <a:rPr lang="es-CL" b="1" baseline="0" dirty="0" smtClean="0"/>
                        <a:t> fue tu personaje favorito de la historia y por qué?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04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49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a sonriente 1">
            <a:hlinkClick r:id="" action="ppaction://hlinkshowjump?jump=lastslideviewed"/>
          </p:cNvPr>
          <p:cNvSpPr/>
          <p:nvPr/>
        </p:nvSpPr>
        <p:spPr>
          <a:xfrm>
            <a:off x="3976261" y="110836"/>
            <a:ext cx="5126181" cy="4655128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2938462" y="5015346"/>
            <a:ext cx="720178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!Correcto! </a:t>
            </a:r>
          </a:p>
          <a:p>
            <a:pPr algn="ctr"/>
            <a:r>
              <a:rPr lang="es-E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Haz clic en la carita y continúa</a:t>
            </a:r>
            <a:endParaRPr lang="es-E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35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ra sonriente 1">
            <a:hlinkClick r:id="" action="ppaction://hlinkshowjump?jump=lastslideviewed"/>
          </p:cNvPr>
          <p:cNvSpPr/>
          <p:nvPr/>
        </p:nvSpPr>
        <p:spPr>
          <a:xfrm>
            <a:off x="4447309" y="360218"/>
            <a:ext cx="5126181" cy="4655128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ángulo 2"/>
          <p:cNvSpPr/>
          <p:nvPr/>
        </p:nvSpPr>
        <p:spPr>
          <a:xfrm>
            <a:off x="3534207" y="5001492"/>
            <a:ext cx="7201780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!Intenta otra vez!</a:t>
            </a:r>
            <a:r>
              <a:rPr lang="es-ES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es-E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Haz clic en la carita y continúa</a:t>
            </a:r>
            <a:endParaRPr lang="es-E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991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7794530" y="2477304"/>
            <a:ext cx="4045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Berlin Sans FB" panose="020E0602020502020306" pitchFamily="34" charset="0"/>
              </a:rPr>
              <a:t>Había una vez, en una calculadora </a:t>
            </a:r>
            <a:r>
              <a:rPr lang="es-CL" sz="2800" dirty="0" smtClean="0">
                <a:latin typeface="Berlin Sans FB" panose="020E0602020502020306" pitchFamily="34" charset="0"/>
              </a:rPr>
              <a:t>pequeña, once </a:t>
            </a:r>
            <a:r>
              <a:rPr lang="es-CL" sz="2800" dirty="0">
                <a:latin typeface="Berlin Sans FB" panose="020E0602020502020306" pitchFamily="34" charset="0"/>
              </a:rPr>
              <a:t>números éstos eran el </a:t>
            </a:r>
            <a:r>
              <a:rPr lang="es-CL" sz="2800" dirty="0" smtClean="0">
                <a:latin typeface="Berlin Sans FB" panose="020E0602020502020306" pitchFamily="34" charset="0"/>
              </a:rPr>
              <a:t>0,1,2,3,4,5,6,7,8,9 </a:t>
            </a:r>
            <a:r>
              <a:rPr lang="es-CL" sz="2800" dirty="0">
                <a:latin typeface="Berlin Sans FB" panose="020E0602020502020306" pitchFamily="34" charset="0"/>
              </a:rPr>
              <a:t>y </a:t>
            </a:r>
            <a:r>
              <a:rPr lang="es-CL" sz="2800" dirty="0" smtClean="0">
                <a:latin typeface="Berlin Sans FB" panose="020E0602020502020306" pitchFamily="34" charset="0"/>
              </a:rPr>
              <a:t>10.</a:t>
            </a:r>
          </a:p>
          <a:p>
            <a:pPr algn="ctr"/>
            <a:endParaRPr lang="es-CL" sz="2800" dirty="0">
              <a:latin typeface="Berlin Sans FB" panose="020E0602020502020306" pitchFamily="34" charset="0"/>
            </a:endParaRPr>
          </a:p>
          <a:p>
            <a:pPr algn="ctr"/>
            <a:r>
              <a:rPr lang="es-CL" sz="2800" dirty="0" smtClean="0">
                <a:latin typeface="Berlin Sans FB" panose="020E0602020502020306" pitchFamily="34" charset="0"/>
              </a:rPr>
              <a:t>Éstos eran los </a:t>
            </a:r>
            <a:r>
              <a:rPr lang="es-CL" sz="2800" dirty="0">
                <a:latin typeface="Berlin Sans FB" panose="020E0602020502020306" pitchFamily="34" charset="0"/>
              </a:rPr>
              <a:t>únicos </a:t>
            </a:r>
            <a:r>
              <a:rPr lang="es-CL" sz="2800" dirty="0" smtClean="0">
                <a:latin typeface="Berlin Sans FB" panose="020E0602020502020306" pitchFamily="34" charset="0"/>
              </a:rPr>
              <a:t>números que </a:t>
            </a:r>
            <a:r>
              <a:rPr lang="es-CL" sz="2800" dirty="0">
                <a:latin typeface="Berlin Sans FB" panose="020E0602020502020306" pitchFamily="34" charset="0"/>
              </a:rPr>
              <a:t>podían vivir dentro de ella.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pic>
        <p:nvPicPr>
          <p:cNvPr id="1026" name="Picture 2" descr="Bolsa de tela «Calculadora de dibujos animados» de Graphxpr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8037" r="12190" b="17673"/>
          <a:stretch/>
        </p:blipFill>
        <p:spPr bwMode="auto">
          <a:xfrm>
            <a:off x="858982" y="290945"/>
            <a:ext cx="3175387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36"/>
          <a:stretch/>
        </p:blipFill>
        <p:spPr bwMode="auto">
          <a:xfrm>
            <a:off x="4801948" y="459650"/>
            <a:ext cx="5985164" cy="17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4" t="43040" r="694" b="11996"/>
          <a:stretch/>
        </p:blipFill>
        <p:spPr bwMode="auto">
          <a:xfrm>
            <a:off x="583240" y="4860496"/>
            <a:ext cx="5985164" cy="17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r="60185" b="55036"/>
          <a:stretch/>
        </p:blipFill>
        <p:spPr bwMode="auto">
          <a:xfrm>
            <a:off x="4268548" y="2660073"/>
            <a:ext cx="1066800" cy="17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8" b="55036"/>
          <a:stretch/>
        </p:blipFill>
        <p:spPr bwMode="auto">
          <a:xfrm>
            <a:off x="5238369" y="2660073"/>
            <a:ext cx="1330035" cy="176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Diapo 1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6436" y="60167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7927" y="235527"/>
            <a:ext cx="83958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>
                <a:latin typeface="Berlin Sans FB" panose="020E0602020502020306" pitchFamily="34" charset="0"/>
              </a:rPr>
              <a:t>Los números no podían salir de la </a:t>
            </a:r>
            <a:r>
              <a:rPr lang="es-CL" sz="2800" dirty="0" smtClean="0">
                <a:latin typeface="Berlin Sans FB" panose="020E0602020502020306" pitchFamily="34" charset="0"/>
              </a:rPr>
              <a:t>calculadora, por </a:t>
            </a:r>
            <a:r>
              <a:rPr lang="es-CL" sz="2800" dirty="0">
                <a:latin typeface="Berlin Sans FB" panose="020E0602020502020306" pitchFamily="34" charset="0"/>
              </a:rPr>
              <a:t>lo que estaban tristes y melancólicos.  </a:t>
            </a:r>
            <a:endParaRPr lang="es-CL" sz="2800" dirty="0" smtClean="0">
              <a:latin typeface="Berlin Sans FB" panose="020E0602020502020306" pitchFamily="34" charset="0"/>
            </a:endParaRPr>
          </a:p>
          <a:p>
            <a:r>
              <a:rPr lang="es-CL" sz="2800" dirty="0">
                <a:latin typeface="Berlin Sans FB" panose="020E0602020502020306" pitchFamily="34" charset="0"/>
              </a:rPr>
              <a:t/>
            </a:r>
            <a:br>
              <a:rPr lang="es-CL" sz="2800" dirty="0">
                <a:latin typeface="Berlin Sans FB" panose="020E0602020502020306" pitchFamily="34" charset="0"/>
              </a:rPr>
            </a:br>
            <a:r>
              <a:rPr lang="es-CL" sz="2800" dirty="0">
                <a:latin typeface="Berlin Sans FB" panose="020E0602020502020306" pitchFamily="34" charset="0"/>
              </a:rPr>
              <a:t>La calculadora se dio cuenta de la tristeza que tenían sus amigos y les preguntó: </a:t>
            </a:r>
            <a:endParaRPr lang="en-US" sz="2800" dirty="0">
              <a:latin typeface="Berlin Sans FB" panose="020E0602020502020306" pitchFamily="34" charset="0"/>
            </a:endParaRPr>
          </a:p>
          <a:p>
            <a:endParaRPr lang="en-US" dirty="0"/>
          </a:p>
        </p:txBody>
      </p:sp>
      <p:pic>
        <p:nvPicPr>
          <p:cNvPr id="5" name="Picture 2" descr="Bolsa de tela «Calculadora de dibujos animados» de Graphxpr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8037" r="12190" b="17673"/>
          <a:stretch/>
        </p:blipFill>
        <p:spPr bwMode="auto">
          <a:xfrm>
            <a:off x="2826329" y="3311236"/>
            <a:ext cx="3175387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lamada ovalada 5"/>
          <p:cNvSpPr/>
          <p:nvPr/>
        </p:nvSpPr>
        <p:spPr>
          <a:xfrm>
            <a:off x="6206836" y="1939636"/>
            <a:ext cx="3602182" cy="2770909"/>
          </a:xfrm>
          <a:prstGeom prst="wedgeEllipseCallout">
            <a:avLst>
              <a:gd name="adj1" fmla="val -62371"/>
              <a:gd name="adj2" fmla="val 465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¿ Por qué los veo tristes hace algunos días mis amiguitos?</a:t>
            </a:r>
            <a:endParaRPr lang="en-US" sz="2400" dirty="0"/>
          </a:p>
        </p:txBody>
      </p:sp>
      <p:pic>
        <p:nvPicPr>
          <p:cNvPr id="7" name="diapo 2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200" y="51608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8" b="55036"/>
          <a:stretch/>
        </p:blipFill>
        <p:spPr bwMode="auto">
          <a:xfrm>
            <a:off x="1123569" y="3241962"/>
            <a:ext cx="1869013" cy="2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r="60185" b="55036"/>
          <a:stretch/>
        </p:blipFill>
        <p:spPr bwMode="auto">
          <a:xfrm>
            <a:off x="4961276" y="3241962"/>
            <a:ext cx="1467234" cy="242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9" t="47689" r="57893" b="11996"/>
          <a:stretch/>
        </p:blipFill>
        <p:spPr bwMode="auto">
          <a:xfrm>
            <a:off x="8665793" y="3142209"/>
            <a:ext cx="2057625" cy="252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256984" y="193963"/>
            <a:ext cx="3602182" cy="2770909"/>
          </a:xfrm>
          <a:prstGeom prst="wedgeEllipseCallout">
            <a:avLst>
              <a:gd name="adj1" fmla="val -12756"/>
              <a:gd name="adj2" fmla="val 62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Porque soy el más pequeño y nadie me valora</a:t>
            </a:r>
            <a:endParaRPr lang="en-US" dirty="0"/>
          </a:p>
        </p:txBody>
      </p:sp>
      <p:sp>
        <p:nvSpPr>
          <p:cNvPr id="6" name="Llamada ovalada 5"/>
          <p:cNvSpPr/>
          <p:nvPr/>
        </p:nvSpPr>
        <p:spPr>
          <a:xfrm>
            <a:off x="4468765" y="193963"/>
            <a:ext cx="3602182" cy="2770909"/>
          </a:xfrm>
          <a:prstGeom prst="wedgeEllipseCallout">
            <a:avLst>
              <a:gd name="adj1" fmla="val -12756"/>
              <a:gd name="adj2" fmla="val 62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Yo soy  delgado y todos se ríen de mi.</a:t>
            </a:r>
            <a:endParaRPr lang="en-US" dirty="0"/>
          </a:p>
        </p:txBody>
      </p:sp>
      <p:sp>
        <p:nvSpPr>
          <p:cNvPr id="7" name="Llamada ovalada 6"/>
          <p:cNvSpPr/>
          <p:nvPr/>
        </p:nvSpPr>
        <p:spPr>
          <a:xfrm>
            <a:off x="8306475" y="193963"/>
            <a:ext cx="3602182" cy="2770909"/>
          </a:xfrm>
          <a:prstGeom prst="wedgeEllipseCallout">
            <a:avLst>
              <a:gd name="adj1" fmla="val -12756"/>
              <a:gd name="adj2" fmla="val 62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Yo siento que veo el mundo al revés, nadie me comprende.</a:t>
            </a:r>
            <a:endParaRPr lang="en-US" dirty="0"/>
          </a:p>
        </p:txBody>
      </p:sp>
      <p:pic>
        <p:nvPicPr>
          <p:cNvPr id="8" name="diapo 3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18910" y="5947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lsa de tela «Calculadora de dibujos animados» de Graphxpro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8037" r="12190" b="17673"/>
          <a:stretch/>
        </p:blipFill>
        <p:spPr bwMode="auto">
          <a:xfrm>
            <a:off x="678874" y="3131127"/>
            <a:ext cx="3175387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3505200" y="595745"/>
            <a:ext cx="8201891" cy="3685310"/>
          </a:xfrm>
          <a:prstGeom prst="wedgeEllipseCallout">
            <a:avLst>
              <a:gd name="adj1" fmla="val -51032"/>
              <a:gd name="adj2" fmla="val 433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800" dirty="0" smtClean="0"/>
              <a:t>Amigos</a:t>
            </a:r>
            <a:r>
              <a:rPr lang="es-CL" sz="2800" dirty="0"/>
              <a:t>, tengo una </a:t>
            </a:r>
            <a:r>
              <a:rPr lang="es-CL" sz="2800" dirty="0" smtClean="0"/>
              <a:t>idea, </a:t>
            </a:r>
            <a:r>
              <a:rPr lang="es-CL" sz="2800" dirty="0"/>
              <a:t>para que no </a:t>
            </a:r>
            <a:r>
              <a:rPr lang="es-CL" sz="2800" dirty="0" smtClean="0"/>
              <a:t>se sientan </a:t>
            </a:r>
            <a:r>
              <a:rPr lang="es-CL" sz="2800" dirty="0"/>
              <a:t>solos en estos tiempos en que deben estar encerrados en mí. </a:t>
            </a:r>
            <a:r>
              <a:rPr lang="es-CL" sz="2800" dirty="0" smtClean="0"/>
              <a:t>Cada </a:t>
            </a:r>
            <a:r>
              <a:rPr lang="es-CL" sz="2800" dirty="0"/>
              <a:t>uno </a:t>
            </a:r>
            <a:r>
              <a:rPr lang="es-CL" sz="2800" dirty="0" smtClean="0"/>
              <a:t> buscará un </a:t>
            </a:r>
            <a:r>
              <a:rPr lang="es-CL" sz="2800" dirty="0"/>
              <a:t>súper amigo, con </a:t>
            </a:r>
            <a:r>
              <a:rPr lang="es-CL" sz="2800" dirty="0" smtClean="0"/>
              <a:t>el </a:t>
            </a:r>
            <a:r>
              <a:rPr lang="es-CL" sz="2800" dirty="0"/>
              <a:t>que puedan estar junto siempre. </a:t>
            </a:r>
            <a:endParaRPr lang="en-US" sz="2800" dirty="0"/>
          </a:p>
        </p:txBody>
      </p:sp>
      <p:pic>
        <p:nvPicPr>
          <p:cNvPr id="5" name="diap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2036" y="243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1" t="43040" r="38911" b="11996"/>
          <a:stretch/>
        </p:blipFill>
        <p:spPr bwMode="auto">
          <a:xfrm>
            <a:off x="775854" y="3488896"/>
            <a:ext cx="1884218" cy="27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t="43040" r="78726" b="11996"/>
          <a:stretch/>
        </p:blipFill>
        <p:spPr bwMode="auto">
          <a:xfrm>
            <a:off x="3228110" y="3195749"/>
            <a:ext cx="1984974" cy="294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Bolsa de tela «Calculadora de dibujos animados» de Graphxpro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8037" r="12190" b="17673"/>
          <a:stretch/>
        </p:blipFill>
        <p:spPr bwMode="auto">
          <a:xfrm>
            <a:off x="6184790" y="2920983"/>
            <a:ext cx="3175387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lamada ovalada 4"/>
          <p:cNvSpPr/>
          <p:nvPr/>
        </p:nvSpPr>
        <p:spPr>
          <a:xfrm>
            <a:off x="41563" y="1011383"/>
            <a:ext cx="3352800" cy="2036618"/>
          </a:xfrm>
          <a:prstGeom prst="wedgeEllipseCallout">
            <a:avLst>
              <a:gd name="adj1" fmla="val 3960"/>
              <a:gd name="adj2" fmla="val 686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/>
              <a:t>Aaah</a:t>
            </a:r>
            <a:r>
              <a:rPr lang="es-CL" dirty="0"/>
              <a:t>, pero yo soy muy popular, todos me </a:t>
            </a:r>
            <a:r>
              <a:rPr lang="es-CL" dirty="0" smtClean="0"/>
              <a:t>quieren, </a:t>
            </a:r>
            <a:r>
              <a:rPr lang="es-CL" dirty="0"/>
              <a:t>porque soy lo máximo</a:t>
            </a:r>
            <a:r>
              <a:rPr lang="es-CL" dirty="0" smtClean="0"/>
              <a:t>. </a:t>
            </a:r>
            <a:endParaRPr lang="en-US" dirty="0"/>
          </a:p>
        </p:txBody>
      </p:sp>
      <p:sp>
        <p:nvSpPr>
          <p:cNvPr id="6" name="Llamada ovalada 5"/>
          <p:cNvSpPr/>
          <p:nvPr/>
        </p:nvSpPr>
        <p:spPr>
          <a:xfrm>
            <a:off x="3519054" y="1408513"/>
            <a:ext cx="2877971" cy="1888870"/>
          </a:xfrm>
          <a:prstGeom prst="wedgeEllipseCallout">
            <a:avLst>
              <a:gd name="adj1" fmla="val -26850"/>
              <a:gd name="adj2" fmla="val 5982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/>
              <a:t>Mentira, yo no quiero ser tu súper amigo</a:t>
            </a:r>
            <a:endParaRPr lang="en-US"/>
          </a:p>
        </p:txBody>
      </p:sp>
      <p:sp>
        <p:nvSpPr>
          <p:cNvPr id="7" name="Llamada ovalada 6"/>
          <p:cNvSpPr/>
          <p:nvPr/>
        </p:nvSpPr>
        <p:spPr>
          <a:xfrm>
            <a:off x="6871854" y="207819"/>
            <a:ext cx="4643969" cy="2582220"/>
          </a:xfrm>
          <a:prstGeom prst="wedgeEllipseCallout">
            <a:avLst>
              <a:gd name="adj1" fmla="val -12026"/>
              <a:gd name="adj2" fmla="val 671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!Alto, alto, alto</a:t>
            </a:r>
            <a:r>
              <a:rPr lang="es-CL" dirty="0" smtClean="0"/>
              <a:t>!,  </a:t>
            </a:r>
            <a:r>
              <a:rPr lang="es-CL" dirty="0"/>
              <a:t>no es para </a:t>
            </a:r>
            <a:r>
              <a:rPr lang="es-CL" dirty="0" smtClean="0"/>
              <a:t>pelear. </a:t>
            </a:r>
            <a:r>
              <a:rPr lang="es-CL" dirty="0"/>
              <a:t>pondremos una regla y es </a:t>
            </a:r>
            <a:r>
              <a:rPr lang="es-CL" b="1" dirty="0"/>
              <a:t>que deben entre los dos que formen la </a:t>
            </a:r>
            <a:r>
              <a:rPr lang="es-CL" b="1" dirty="0" smtClean="0"/>
              <a:t>pareja, sumar </a:t>
            </a:r>
            <a:r>
              <a:rPr lang="es-CL" b="1" dirty="0"/>
              <a:t>diez</a:t>
            </a:r>
            <a:endParaRPr lang="en-US" b="1" dirty="0"/>
          </a:p>
        </p:txBody>
      </p:sp>
      <p:pic>
        <p:nvPicPr>
          <p:cNvPr id="8" name="diap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6327" y="54240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olsa de tela «Calculadora de dibujos animados» de Graphxpro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8037" r="12190" b="17673"/>
          <a:stretch/>
        </p:blipFill>
        <p:spPr bwMode="auto">
          <a:xfrm>
            <a:off x="9444402" y="477982"/>
            <a:ext cx="1348279" cy="14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lamada ovalada 2"/>
          <p:cNvSpPr/>
          <p:nvPr/>
        </p:nvSpPr>
        <p:spPr>
          <a:xfrm>
            <a:off x="4017818" y="346364"/>
            <a:ext cx="5094920" cy="1745672"/>
          </a:xfrm>
          <a:prstGeom prst="wedgeEllipseCallout">
            <a:avLst>
              <a:gd name="adj1" fmla="val 56069"/>
              <a:gd name="adj2" fmla="val -287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Por ejemplo tu cero que eres el  más pequeño vas a ir con el diez, porque si se suman, ambos dan como resultado diez</a:t>
            </a:r>
            <a:endParaRPr lang="en-US" dirty="0"/>
          </a:p>
        </p:txBody>
      </p:sp>
      <p:pic>
        <p:nvPicPr>
          <p:cNvPr id="4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8" b="55036"/>
          <a:stretch/>
        </p:blipFill>
        <p:spPr bwMode="auto">
          <a:xfrm>
            <a:off x="1492262" y="2699442"/>
            <a:ext cx="1304412" cy="17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ás 4"/>
          <p:cNvSpPr/>
          <p:nvPr/>
        </p:nvSpPr>
        <p:spPr>
          <a:xfrm>
            <a:off x="3311439" y="4785656"/>
            <a:ext cx="1454727" cy="1496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r="60185" b="55036"/>
          <a:stretch/>
        </p:blipFill>
        <p:spPr bwMode="auto">
          <a:xfrm>
            <a:off x="4625474" y="2728237"/>
            <a:ext cx="957707" cy="15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gual que 7"/>
          <p:cNvSpPr/>
          <p:nvPr/>
        </p:nvSpPr>
        <p:spPr>
          <a:xfrm>
            <a:off x="7348183" y="5245201"/>
            <a:ext cx="1052946" cy="7113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8" b="55036"/>
          <a:stretch/>
        </p:blipFill>
        <p:spPr bwMode="auto">
          <a:xfrm>
            <a:off x="5573268" y="2654956"/>
            <a:ext cx="1304412" cy="17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1" r="60185" b="55036"/>
          <a:stretch/>
        </p:blipFill>
        <p:spPr bwMode="auto">
          <a:xfrm>
            <a:off x="8294414" y="2618508"/>
            <a:ext cx="957707" cy="158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8" b="55036"/>
          <a:stretch/>
        </p:blipFill>
        <p:spPr bwMode="auto">
          <a:xfrm>
            <a:off x="9272544" y="2618508"/>
            <a:ext cx="1304412" cy="173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redondeado 11"/>
          <p:cNvSpPr/>
          <p:nvPr/>
        </p:nvSpPr>
        <p:spPr>
          <a:xfrm>
            <a:off x="1236995" y="4918364"/>
            <a:ext cx="1814945" cy="148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ángulo redondeado 12"/>
          <p:cNvSpPr/>
          <p:nvPr/>
        </p:nvSpPr>
        <p:spPr>
          <a:xfrm>
            <a:off x="8871633" y="4751021"/>
            <a:ext cx="1814945" cy="148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ángulo redondeado 13"/>
          <p:cNvSpPr/>
          <p:nvPr/>
        </p:nvSpPr>
        <p:spPr>
          <a:xfrm>
            <a:off x="5062735" y="4859641"/>
            <a:ext cx="1814945" cy="14824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gual que 14"/>
          <p:cNvSpPr/>
          <p:nvPr/>
        </p:nvSpPr>
        <p:spPr>
          <a:xfrm>
            <a:off x="7451401" y="3317607"/>
            <a:ext cx="1052946" cy="71131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Más 15"/>
          <p:cNvSpPr/>
          <p:nvPr/>
        </p:nvSpPr>
        <p:spPr>
          <a:xfrm>
            <a:off x="3323147" y="2969605"/>
            <a:ext cx="1454727" cy="149629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ibujados A Mano Dibujos Animados Puño Cerrado Dibujado, Dibujados ...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t="20408" r="18740" b="5296"/>
          <a:stretch/>
        </p:blipFill>
        <p:spPr bwMode="auto">
          <a:xfrm>
            <a:off x="1731540" y="5174393"/>
            <a:ext cx="825853" cy="97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nos Abiertas | Vectores, Fotos de Stock y PSD Grat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40" y="5168192"/>
            <a:ext cx="1332733" cy="8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anos Abiertas | Vectores, Fotos de Stock y PSD Grati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738" y="5089911"/>
            <a:ext cx="1332733" cy="8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diapo 6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01354" y="7262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0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IBUJOS DE NUMEROS DIVERTIDOS - Buscar con Google | Imagenes de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13" r="38796" b="55036"/>
          <a:stretch/>
        </p:blipFill>
        <p:spPr bwMode="auto">
          <a:xfrm>
            <a:off x="969817" y="3806597"/>
            <a:ext cx="2078183" cy="278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olsa de tela «Calculadora de dibujos animados» de Graphxpro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6" t="18037" r="12190" b="17673"/>
          <a:stretch/>
        </p:blipFill>
        <p:spPr bwMode="auto">
          <a:xfrm>
            <a:off x="8553833" y="3103418"/>
            <a:ext cx="3175387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lamada ovalada 3"/>
          <p:cNvSpPr/>
          <p:nvPr/>
        </p:nvSpPr>
        <p:spPr>
          <a:xfrm>
            <a:off x="4466742" y="2313708"/>
            <a:ext cx="3879272" cy="2535382"/>
          </a:xfrm>
          <a:prstGeom prst="wedgeEllipseCallout">
            <a:avLst>
              <a:gd name="adj1" fmla="val 60952"/>
              <a:gd name="adj2" fmla="val 2807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err="1"/>
              <a:t>Aah</a:t>
            </a:r>
            <a:r>
              <a:rPr lang="es-CL" dirty="0"/>
              <a:t> tienes razón, ese número será el único que sumado dos veces dé como </a:t>
            </a:r>
            <a:r>
              <a:rPr lang="es-CL" dirty="0" smtClean="0"/>
              <a:t>resultado diez.</a:t>
            </a:r>
            <a:endParaRPr lang="en-US" dirty="0"/>
          </a:p>
        </p:txBody>
      </p:sp>
      <p:sp>
        <p:nvSpPr>
          <p:cNvPr id="5" name="Llamada ovalada 4"/>
          <p:cNvSpPr/>
          <p:nvPr/>
        </p:nvSpPr>
        <p:spPr>
          <a:xfrm>
            <a:off x="379652" y="775854"/>
            <a:ext cx="3879272" cy="2327564"/>
          </a:xfrm>
          <a:prstGeom prst="wedgeEllipseCallout">
            <a:avLst>
              <a:gd name="adj1" fmla="val 2738"/>
              <a:gd name="adj2" fmla="val 652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Pero tenemos un problema señora calculadora, alguien quedará </a:t>
            </a:r>
            <a:r>
              <a:rPr lang="es-CL" dirty="0" smtClean="0"/>
              <a:t>solito.</a:t>
            </a:r>
            <a:endParaRPr lang="en-US" dirty="0"/>
          </a:p>
        </p:txBody>
      </p:sp>
      <p:pic>
        <p:nvPicPr>
          <p:cNvPr id="6" name="diapo 7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36414" y="5200680"/>
            <a:ext cx="609600" cy="609600"/>
          </a:xfrm>
          <a:prstGeom prst="rect">
            <a:avLst/>
          </a:prstGeom>
        </p:spPr>
      </p:pic>
      <p:sp>
        <p:nvSpPr>
          <p:cNvPr id="7" name="Llamada de nube 6"/>
          <p:cNvSpPr/>
          <p:nvPr/>
        </p:nvSpPr>
        <p:spPr>
          <a:xfrm>
            <a:off x="7439891" y="387927"/>
            <a:ext cx="4289329" cy="1925781"/>
          </a:xfrm>
          <a:prstGeom prst="cloudCallout">
            <a:avLst>
              <a:gd name="adj1" fmla="val 8845"/>
              <a:gd name="adj2" fmla="val 8192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ra sonriente 7"/>
          <p:cNvSpPr/>
          <p:nvPr/>
        </p:nvSpPr>
        <p:spPr>
          <a:xfrm>
            <a:off x="8134058" y="1036477"/>
            <a:ext cx="419775" cy="487521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ra sonriente 9"/>
          <p:cNvSpPr/>
          <p:nvPr/>
        </p:nvSpPr>
        <p:spPr>
          <a:xfrm>
            <a:off x="9248000" y="1036476"/>
            <a:ext cx="419775" cy="487521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ás 10"/>
          <p:cNvSpPr/>
          <p:nvPr/>
        </p:nvSpPr>
        <p:spPr>
          <a:xfrm>
            <a:off x="8720807" y="1055948"/>
            <a:ext cx="360218" cy="48752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gual que 11"/>
          <p:cNvSpPr/>
          <p:nvPr/>
        </p:nvSpPr>
        <p:spPr>
          <a:xfrm>
            <a:off x="9775192" y="1127933"/>
            <a:ext cx="543026" cy="30460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0395044" y="868395"/>
            <a:ext cx="88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dirty="0" smtClean="0"/>
              <a:t>10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36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942</Words>
  <Application>Microsoft Office PowerPoint</Application>
  <PresentationFormat>Panorámica</PresentationFormat>
  <Paragraphs>251</Paragraphs>
  <Slides>27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Bahnschrift Light</vt:lpstr>
      <vt:lpstr>Bell MT</vt:lpstr>
      <vt:lpstr>Berlin Sans FB</vt:lpstr>
      <vt:lpstr>Brush Script MT</vt:lpstr>
      <vt:lpstr>Calibri</vt:lpstr>
      <vt:lpstr>Calibri Light</vt:lpstr>
      <vt:lpstr>Candara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</dc:creator>
  <cp:lastModifiedBy>vale</cp:lastModifiedBy>
  <cp:revision>31</cp:revision>
  <dcterms:created xsi:type="dcterms:W3CDTF">2020-05-05T02:15:35Z</dcterms:created>
  <dcterms:modified xsi:type="dcterms:W3CDTF">2020-05-07T18:34:05Z</dcterms:modified>
</cp:coreProperties>
</file>