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ctrTitle"/>
          </p:nvPr>
        </p:nvSpPr>
        <p:spPr>
          <a:xfrm>
            <a:off x="914400" y="2130423"/>
            <a:ext cx="103632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 txBox="1">
            <a:spLocks noGrp="1"/>
          </p:cNvSpPr>
          <p:nvPr>
            <p:ph type="subTitle" idx="1"/>
          </p:nvPr>
        </p:nvSpPr>
        <p:spPr>
          <a:xfrm>
            <a:off x="1828800" y="3886201"/>
            <a:ext cx="85344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12C3D-C8F8-4A1C-927A-986E7E4AA393}" type="datetime1">
              <a:rPr lang="es-CL"/>
              <a:pPr>
                <a:defRPr/>
              </a:pPr>
              <a:t>25-05-2020</a:t>
            </a:fld>
            <a:endParaRPr/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092B39-D835-4B28-9A81-4B14844051D2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565107936"/>
      </p:ext>
    </p:extLst>
  </p:cSld>
  <p:clrMapOvr>
    <a:masterClrMapping/>
  </p:clrMapOvr>
  <p:transition spd="slow"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0E11A-CF6D-4105-9D9A-023BBCE0BB1C}" type="datetime1">
              <a:rPr lang="es-CL"/>
              <a:pPr>
                <a:defRPr/>
              </a:pPr>
              <a:t>25-05-2020</a:t>
            </a:fld>
            <a:endParaRPr/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1FCCC8-07E5-49FE-83D9-4E819E412C7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209348188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 txBox="1"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 txBox="1">
            <a:spLocks noGrp="1"/>
          </p:cNvSpPr>
          <p:nvPr>
            <p:ph type="body" orient="vert" idx="1"/>
          </p:nvPr>
        </p:nvSpPr>
        <p:spPr>
          <a:xfrm>
            <a:off x="609600" y="274641"/>
            <a:ext cx="8026395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1E5A2-1C55-4FCB-B331-3DDBB317FB91}" type="datetime1">
              <a:rPr lang="es-CL"/>
              <a:pPr>
                <a:defRPr/>
              </a:pPr>
              <a:t>25-05-2020</a:t>
            </a:fld>
            <a:endParaRPr/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26F31-AAD5-4C9F-AFA0-13A683FCB905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61361315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DB7E2-CFBA-4384-A320-3B6C80C7EFAC}" type="datetime1">
              <a:rPr lang="es-CL"/>
              <a:pPr>
                <a:defRPr/>
              </a:pPr>
              <a:t>25-05-2020</a:t>
            </a:fld>
            <a:endParaRPr/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B204A5-7307-4961-B289-DF0421839438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11806096"/>
      </p:ext>
    </p:extLst>
  </p:cSld>
  <p:clrMapOvr>
    <a:masterClrMapping/>
  </p:clrMapOvr>
  <p:transition spd="slow"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>
          <a:xfrm>
            <a:off x="963081" y="4406896"/>
            <a:ext cx="103632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1"/>
          </p:nvPr>
        </p:nvSpPr>
        <p:spPr>
          <a:xfrm>
            <a:off x="963081" y="2906713"/>
            <a:ext cx="103632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26B78-A85A-4330-826F-6F5BE8430049}" type="datetime1">
              <a:rPr lang="es-CL"/>
              <a:pPr>
                <a:defRPr/>
              </a:pPr>
              <a:t>25-05-2020</a:t>
            </a:fld>
            <a:endParaRPr/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4CC711-A40B-4D2B-ADA5-6323423858D4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72679998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>
          <a:xfrm>
            <a:off x="609601" y="1600201"/>
            <a:ext cx="5384804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 txBox="1">
            <a:spLocks noGrp="1"/>
          </p:cNvSpPr>
          <p:nvPr>
            <p:ph idx="2"/>
          </p:nvPr>
        </p:nvSpPr>
        <p:spPr>
          <a:xfrm>
            <a:off x="6197595" y="1600201"/>
            <a:ext cx="5384804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34A15-2226-4EA0-96B8-F35E4535179E}" type="datetime1">
              <a:rPr lang="es-CL"/>
              <a:pPr>
                <a:defRPr/>
              </a:pPr>
              <a:t>25-05-2020</a:t>
            </a:fld>
            <a:endParaRPr/>
          </a:p>
        </p:txBody>
      </p:sp>
      <p:sp>
        <p:nvSpPr>
          <p:cNvPr id="6" name="4 Marcador de pie de página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5 Marcador de número de diapositiva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3902EB-F53B-46ED-98A1-59DA82AEF798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926678308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1"/>
          </p:nvPr>
        </p:nvSpPr>
        <p:spPr>
          <a:xfrm>
            <a:off x="609600" y="1535114"/>
            <a:ext cx="5386912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 txBox="1">
            <a:spLocks noGrp="1"/>
          </p:cNvSpPr>
          <p:nvPr>
            <p:ph idx="2"/>
          </p:nvPr>
        </p:nvSpPr>
        <p:spPr>
          <a:xfrm>
            <a:off x="609600" y="2174872"/>
            <a:ext cx="5386912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 txBox="1">
            <a:spLocks noGrp="1"/>
          </p:cNvSpPr>
          <p:nvPr>
            <p:ph type="body" idx="3"/>
          </p:nvPr>
        </p:nvSpPr>
        <p:spPr>
          <a:xfrm>
            <a:off x="6193364" y="1535114"/>
            <a:ext cx="5389035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 txBox="1">
            <a:spLocks noGrp="1"/>
          </p:cNvSpPr>
          <p:nvPr>
            <p:ph idx="4"/>
          </p:nvPr>
        </p:nvSpPr>
        <p:spPr>
          <a:xfrm>
            <a:off x="6193364" y="2174872"/>
            <a:ext cx="5389035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FD2F5-97C6-4DC9-91C7-24C70BBB7B17}" type="datetime1">
              <a:rPr lang="es-CL"/>
              <a:pPr>
                <a:defRPr/>
              </a:pPr>
              <a:t>25-05-2020</a:t>
            </a:fld>
            <a:endParaRPr/>
          </a:p>
        </p:txBody>
      </p:sp>
      <p:sp>
        <p:nvSpPr>
          <p:cNvPr id="8" name="4 Marcador de pie de página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5 Marcador de número de diapositiva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C224B6-FBC0-459D-B1F0-BD217C02859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43701031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88DBC-DB3B-429D-AED1-711F495B912D}" type="datetime1">
              <a:rPr lang="es-CL"/>
              <a:pPr>
                <a:defRPr/>
              </a:pPr>
              <a:t>25-05-2020</a:t>
            </a:fld>
            <a:endParaRPr/>
          </a:p>
        </p:txBody>
      </p:sp>
      <p:sp>
        <p:nvSpPr>
          <p:cNvPr id="4" name="4 Marcador de pie de página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5 Marcador de número de diapositiva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FE6FBB-F9F7-4AD7-8962-5429E8FDC766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557279367"/>
      </p:ext>
    </p:extLst>
  </p:cSld>
  <p:clrMapOvr>
    <a:masterClrMapping/>
  </p:clrMapOvr>
  <p:transition spd="slow"/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6B141-9F22-4934-A747-73A41F9AC9E9}" type="datetime1">
              <a:rPr lang="es-CL"/>
              <a:pPr>
                <a:defRPr/>
              </a:pPr>
              <a:t>25-05-2020</a:t>
            </a:fld>
            <a:endParaRPr/>
          </a:p>
        </p:txBody>
      </p:sp>
      <p:sp>
        <p:nvSpPr>
          <p:cNvPr id="3" name="4 Marcador de pie de página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5 Marcador de número de diapositiva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635126-B3CC-4DBC-AD67-760FB219FFDA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732869159"/>
      </p:ext>
    </p:extLst>
  </p:cSld>
  <p:clrMapOvr>
    <a:masterClrMapping/>
  </p:clrMapOvr>
  <p:transition spd="slow"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>
          <a:xfrm>
            <a:off x="609601" y="273048"/>
            <a:ext cx="401108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>
          <a:xfrm>
            <a:off x="4766730" y="273048"/>
            <a:ext cx="6815669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 txBox="1">
            <a:spLocks noGrp="1"/>
          </p:cNvSpPr>
          <p:nvPr>
            <p:ph type="body" idx="2"/>
          </p:nvPr>
        </p:nvSpPr>
        <p:spPr>
          <a:xfrm>
            <a:off x="609601" y="1435095"/>
            <a:ext cx="401108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A946D-2E65-40C1-8CA4-678CA9EB832F}" type="datetime1">
              <a:rPr lang="es-CL"/>
              <a:pPr>
                <a:defRPr/>
              </a:pPr>
              <a:t>25-05-2020</a:t>
            </a:fld>
            <a:endParaRPr/>
          </a:p>
        </p:txBody>
      </p:sp>
      <p:sp>
        <p:nvSpPr>
          <p:cNvPr id="6" name="4 Marcador de pie de página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5 Marcador de número de diapositiva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C9A6E-A988-4878-A2A8-C10FA13FEEC5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35706230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>
          <a:xfrm>
            <a:off x="2389717" y="4800601"/>
            <a:ext cx="73152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 txBox="1">
            <a:spLocks noGrp="1"/>
          </p:cNvSpPr>
          <p:nvPr>
            <p:ph type="pic" idx="1"/>
          </p:nvPr>
        </p:nvSpPr>
        <p:spPr>
          <a:xfrm>
            <a:off x="2389717" y="612776"/>
            <a:ext cx="73152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 txBox="1">
            <a:spLocks noGrp="1"/>
          </p:cNvSpPr>
          <p:nvPr>
            <p:ph type="body" idx="2"/>
          </p:nvPr>
        </p:nvSpPr>
        <p:spPr>
          <a:xfrm>
            <a:off x="2389717" y="5367335"/>
            <a:ext cx="73152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BD84F-97E9-451D-AC12-81A96351F066}" type="datetime1">
              <a:rPr lang="es-CL"/>
              <a:pPr>
                <a:defRPr/>
              </a:pPr>
              <a:t>25-05-2020</a:t>
            </a:fld>
            <a:endParaRPr/>
          </a:p>
        </p:txBody>
      </p:sp>
      <p:sp>
        <p:nvSpPr>
          <p:cNvPr id="6" name="4 Marcador de pie de página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5 Marcador de número de diapositiva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895080-83AE-4007-A367-68427290006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5836227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 txBox="1"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" altLang="es-CL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 txBox="1"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 smtClean="0"/>
              <a:t>Haga clic para modificar el estilo de texto del patrón</a:t>
            </a:r>
          </a:p>
          <a:p>
            <a:pPr lvl="1"/>
            <a:r>
              <a:rPr lang="es-ES" altLang="es-CL" smtClean="0"/>
              <a:t>Segundo nivel</a:t>
            </a:r>
          </a:p>
          <a:p>
            <a:pPr lvl="2"/>
            <a:r>
              <a:rPr lang="es-ES" altLang="es-CL" smtClean="0"/>
              <a:t>Tercer nivel</a:t>
            </a:r>
          </a:p>
          <a:p>
            <a:pPr lvl="3"/>
            <a:r>
              <a:rPr lang="es-ES" altLang="es-CL" smtClean="0"/>
              <a:t>Cuarto nivel</a:t>
            </a:r>
          </a:p>
          <a:p>
            <a:pPr lvl="4"/>
            <a:r>
              <a:rPr lang="es-ES" altLang="es-CL" smtClean="0"/>
              <a:t>Quinto nivel</a:t>
            </a:r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fld id="{E6AF6A15-CEFA-41CC-961C-F73F810695B8}" type="datetime1">
              <a:rPr lang="es-CL"/>
              <a:pPr>
                <a:defRPr/>
              </a:pPr>
              <a:t>25-05-2020</a:t>
            </a:fld>
            <a:endParaRPr/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5E21478-08B9-49AD-A9E8-1C9C384A21BC}" type="slidenum">
              <a:rPr lang="es-ES" altLang="es-CL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CL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104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ctr" rtl="0" eaLnBrk="0" fontAlgn="base">
        <a:spcBef>
          <a:spcPct val="0"/>
        </a:spcBef>
        <a:spcAft>
          <a:spcPct val="0"/>
        </a:spcAft>
        <a:defRPr lang="es-ES" sz="4400" kern="1200">
          <a:solidFill>
            <a:srgbClr val="000000"/>
          </a:solidFill>
          <a:latin typeface="Calibri"/>
        </a:defRPr>
      </a:lvl1pPr>
      <a:lvl2pPr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anose="020F0502020204030204" pitchFamily="34" charset="0"/>
        </a:defRPr>
      </a:lvl2pPr>
      <a:lvl3pPr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anose="020F0502020204030204" pitchFamily="34" charset="0"/>
        </a:defRPr>
      </a:lvl3pPr>
      <a:lvl4pPr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anose="020F0502020204030204" pitchFamily="34" charset="0"/>
        </a:defRPr>
      </a:lvl4pPr>
      <a:lvl5pPr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anose="020F0502020204030204" pitchFamily="34" charset="0"/>
        </a:defRPr>
      </a:lvl5pPr>
      <a:lvl6pPr marL="4572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anose="020F0502020204030204" pitchFamily="34" charset="0"/>
        </a:defRPr>
      </a:lvl6pPr>
      <a:lvl7pPr marL="9144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anose="020F0502020204030204" pitchFamily="34" charset="0"/>
        </a:defRPr>
      </a:lvl7pPr>
      <a:lvl8pPr marL="13716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anose="020F0502020204030204" pitchFamily="34" charset="0"/>
        </a:defRPr>
      </a:lvl8pPr>
      <a:lvl9pPr marL="18288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>
        <a:spcBef>
          <a:spcPts val="8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s-ES" sz="3200" kern="1200">
          <a:solidFill>
            <a:srgbClr val="000000"/>
          </a:solidFill>
          <a:latin typeface="Calibri"/>
        </a:defRPr>
      </a:lvl1pPr>
      <a:lvl2pPr marL="742950" lvl="1" indent="-285750" algn="l" rtl="0" eaLnBrk="0" fontAlgn="base"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–"/>
        <a:defRPr lang="es-ES" sz="28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>
        <a:spcBef>
          <a:spcPts val="6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s-ES" sz="24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–"/>
        <a:defRPr lang="es-ES" sz="2000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»"/>
        <a:defRPr lang="es-ES" sz="2000" kern="1200">
          <a:solidFill>
            <a:srgbClr val="000000"/>
          </a:solidFill>
          <a:latin typeface="Calibri"/>
        </a:defRPr>
      </a:lvl5pPr>
      <a:lvl6pPr marL="2514600" indent="-228600" algn="l" rtl="0" eaLnBrk="0" fontAlgn="base"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»"/>
        <a:defRPr lang="es-ES" sz="2000" kern="1200">
          <a:solidFill>
            <a:srgbClr val="000000"/>
          </a:solidFill>
          <a:latin typeface="Calibri"/>
        </a:defRPr>
      </a:lvl6pPr>
      <a:lvl7pPr marL="2971800" indent="-228600" algn="l" rtl="0" eaLnBrk="0" fontAlgn="base"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»"/>
        <a:defRPr lang="es-ES" sz="2000" kern="1200">
          <a:solidFill>
            <a:srgbClr val="000000"/>
          </a:solidFill>
          <a:latin typeface="Calibri"/>
        </a:defRPr>
      </a:lvl7pPr>
      <a:lvl8pPr marL="3429000" indent="-228600" algn="l" rtl="0" eaLnBrk="0" fontAlgn="base"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»"/>
        <a:defRPr lang="es-ES" sz="2000" kern="1200">
          <a:solidFill>
            <a:srgbClr val="000000"/>
          </a:solidFill>
          <a:latin typeface="Calibri"/>
        </a:defRPr>
      </a:lvl8pPr>
      <a:lvl9pPr marL="3886200" indent="-228600" algn="l" rtl="0" eaLnBrk="0" fontAlgn="base"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»"/>
        <a:defRPr lang="es-ES" sz="2000" kern="1200">
          <a:solidFill>
            <a:srgbClr val="000000"/>
          </a:solidFill>
          <a:latin typeface="Calibri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file:///\\upload.wikimedia.org\wikipedia\commons\e\e8\Monet_-_Garten_des_K&#252;nstlers_bei_Vetheuil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file:///\\upload.wikimedia.org\wikipedia\commons\3\3e\Camille_Pissarro_011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file:///\\upload.wikimedia.org\wikipedia\commons\0\0f\Monet_-_Haystacks_in_the_late_summer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hyperlink" Target="file:///\\upload.wikimedia.org\wikipedia\commons\0\05\Claude_Monet,_Grainstacks_in_the_Sunlight,_Morning_Effect,_1890,_oil_on_canvas_65_x_100_cm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file:///\\upload.wikimedia.org\wikipedia\commons\3\37\Edgar_Germain_Hilaire_Degas_018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file:///\\upload.wikimedia.org\wikipedia\commons\8\85\Pierre-Auguste_Renoir_157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file:///\\upload.wikimedia.org\wikipedia\commons\e\e8\Monet_-_Garten_des_K&#252;nstlers_bei_Vetheuil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file:///\\upload.wikimedia.org\wikipedia\commons\3\36\John_Constable_-_Malvern_Hall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file:///\\upload.wikimedia.org\wikipedia\commons\1\12\1882_Manet_Landhaus_in_Rueil_anagoria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1 Título"/>
          <p:cNvSpPr txBox="1">
            <a:spLocks noGrp="1"/>
          </p:cNvSpPr>
          <p:nvPr>
            <p:ph type="ctrTitle"/>
          </p:nvPr>
        </p:nvSpPr>
        <p:spPr>
          <a:xfrm>
            <a:off x="1498600" y="0"/>
            <a:ext cx="8331200" cy="1557338"/>
          </a:xfrm>
          <a:gradFill rotWithShape="0">
            <a:gsLst>
              <a:gs pos="0">
                <a:srgbClr val="A07837"/>
              </a:gs>
              <a:gs pos="100000">
                <a:srgbClr val="D19D4A"/>
              </a:gs>
            </a:gsLst>
            <a:lin ang="16200000"/>
          </a:gradFill>
          <a:effectLst>
            <a:outerShdw dist="22997" dir="5400000" algn="tl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pPr eaLnBrk="1"/>
            <a:r>
              <a:rPr altLang="es-CL" smtClean="0">
                <a:solidFill>
                  <a:srgbClr val="FFFFFF"/>
                </a:solidFill>
                <a:latin typeface="Calibri" panose="020F0502020204030204" pitchFamily="34" charset="0"/>
              </a:rPr>
              <a:t>El Impresionismo</a:t>
            </a:r>
          </a:p>
        </p:txBody>
      </p:sp>
      <p:pic>
        <p:nvPicPr>
          <p:cNvPr id="2057" name="Picture 2" descr="File:Monet - Garten des Künstlers bei Vetheuil.jp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42" t="35001" b="22560"/>
          <a:stretch>
            <a:fillRect/>
          </a:stretch>
        </p:blipFill>
        <p:spPr bwMode="auto">
          <a:xfrm>
            <a:off x="1524001" y="1552576"/>
            <a:ext cx="2843213" cy="1882775"/>
          </a:xfrm>
          <a:prstGeom prst="rect">
            <a:avLst/>
          </a:prstGeom>
          <a:gradFill rotWithShape="0">
            <a:gsLst>
              <a:gs pos="0">
                <a:srgbClr val="817D55"/>
              </a:gs>
              <a:gs pos="100000">
                <a:srgbClr val="AAA571"/>
              </a:gs>
            </a:gsLst>
            <a:lin ang="16200000"/>
          </a:gradFill>
          <a:ln>
            <a:noFill/>
          </a:ln>
          <a:effectLst>
            <a:outerShdw dist="22997" dir="5400000" algn="tl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2" descr="http://upload.wikimedia.org/wikipedia/commons/0/06/Edouard_Manet_02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58" r="18764" b="52039"/>
          <a:stretch>
            <a:fillRect/>
          </a:stretch>
        </p:blipFill>
        <p:spPr bwMode="auto">
          <a:xfrm>
            <a:off x="4368800" y="1565276"/>
            <a:ext cx="2370138" cy="1882775"/>
          </a:xfrm>
          <a:prstGeom prst="rect">
            <a:avLst/>
          </a:prstGeom>
          <a:gradFill rotWithShape="0">
            <a:gsLst>
              <a:gs pos="0">
                <a:srgbClr val="B83703"/>
              </a:gs>
              <a:gs pos="100000">
                <a:srgbClr val="F04B08"/>
              </a:gs>
            </a:gsLst>
            <a:lin ang="16200000"/>
          </a:gradFill>
          <a:ln>
            <a:noFill/>
          </a:ln>
          <a:effectLst>
            <a:outerShdw dist="22997" dir="5400000" algn="tl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6" descr="http://upload.wikimedia.org/wikipedia/commons/8/87/Monet_-_Seerosen_-1904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9" y="1552576"/>
            <a:ext cx="3087687" cy="1882775"/>
          </a:xfrm>
          <a:prstGeom prst="rect">
            <a:avLst/>
          </a:prstGeom>
          <a:gradFill rotWithShape="0">
            <a:gsLst>
              <a:gs pos="0">
                <a:srgbClr val="595959"/>
              </a:gs>
              <a:gs pos="100000">
                <a:srgbClr val="767676"/>
              </a:gs>
            </a:gsLst>
            <a:lin ang="16200000"/>
          </a:gradFill>
          <a:ln>
            <a:noFill/>
          </a:ln>
          <a:effectLst>
            <a:outerShdw dist="22997" dir="5400000" algn="tl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50659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Marcador de contenido"/>
          <p:cNvSpPr txBox="1">
            <a:spLocks noGrp="1"/>
          </p:cNvSpPr>
          <p:nvPr>
            <p:ph idx="1"/>
          </p:nvPr>
        </p:nvSpPr>
        <p:spPr>
          <a:xfrm>
            <a:off x="1981200" y="1196975"/>
            <a:ext cx="8229600" cy="647700"/>
          </a:xfrm>
        </p:spPr>
        <p:txBody>
          <a:bodyPr/>
          <a:lstStyle/>
          <a:p>
            <a:pPr marL="0" indent="0" eaLnBrk="1">
              <a:buNone/>
            </a:pPr>
            <a:r>
              <a:rPr altLang="es-CL" smtClean="0">
                <a:latin typeface="Calibri" panose="020F0502020204030204" pitchFamily="34" charset="0"/>
              </a:rPr>
              <a:t>IV. </a:t>
            </a:r>
            <a:r>
              <a:rPr altLang="es-CL" sz="2800">
                <a:latin typeface="Calibri" panose="020F0502020204030204" pitchFamily="34" charset="0"/>
              </a:rPr>
              <a:t>Pintura al aire libre.</a:t>
            </a:r>
          </a:p>
        </p:txBody>
      </p:sp>
      <p:sp>
        <p:nvSpPr>
          <p:cNvPr id="11267" name="1 Título"/>
          <p:cNvSpPr txBox="1"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  <a:gradFill rotWithShape="0">
            <a:gsLst>
              <a:gs pos="0">
                <a:srgbClr val="A07837"/>
              </a:gs>
              <a:gs pos="100000">
                <a:srgbClr val="D19D4A"/>
              </a:gs>
            </a:gsLst>
            <a:lin ang="16200000"/>
          </a:gradFill>
          <a:effectLst>
            <a:outerShdw dist="22997" dir="5400000" algn="tl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pPr eaLnBrk="1"/>
            <a:r>
              <a:rPr altLang="es-CL" sz="3200">
                <a:solidFill>
                  <a:srgbClr val="FFFFFF"/>
                </a:solidFill>
                <a:latin typeface="Calibri" panose="020F0502020204030204" pitchFamily="34" charset="0"/>
              </a:rPr>
              <a:t>Características generales del Impresionismo</a:t>
            </a:r>
          </a:p>
        </p:txBody>
      </p:sp>
      <p:sp>
        <p:nvSpPr>
          <p:cNvPr id="4" name="5 Rectángulo"/>
          <p:cNvSpPr/>
          <p:nvPr/>
        </p:nvSpPr>
        <p:spPr>
          <a:xfrm>
            <a:off x="8450264" y="6596064"/>
            <a:ext cx="2251075" cy="26193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100" kern="0">
                <a:solidFill>
                  <a:srgbClr val="000000"/>
                </a:solidFill>
                <a:cs typeface="Arial" panose="020B0604020202020204" pitchFamily="34" charset="0"/>
              </a:rPr>
              <a:t>Pissarro en commons.wikimedia.org</a:t>
            </a:r>
          </a:p>
        </p:txBody>
      </p:sp>
      <p:pic>
        <p:nvPicPr>
          <p:cNvPr id="11269" name="Picture 2" descr="File:Camille Pissarro 011.jp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773238"/>
            <a:ext cx="5616575" cy="4667250"/>
          </a:xfrm>
          <a:prstGeom prst="rect">
            <a:avLst/>
          </a:prstGeom>
          <a:gradFill rotWithShape="0">
            <a:gsLst>
              <a:gs pos="0">
                <a:srgbClr val="A07837"/>
              </a:gs>
              <a:gs pos="100000">
                <a:srgbClr val="D19D4A"/>
              </a:gs>
            </a:gsLst>
            <a:lin ang="16200000"/>
          </a:gradFill>
          <a:ln>
            <a:noFill/>
          </a:ln>
          <a:effectLst>
            <a:outerShdw dist="22997" dir="5400000" algn="tl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1 CuadroTexto"/>
          <p:cNvSpPr txBox="1">
            <a:spLocks noChangeArrowheads="1"/>
          </p:cNvSpPr>
          <p:nvPr/>
        </p:nvSpPr>
        <p:spPr bwMode="auto">
          <a:xfrm>
            <a:off x="7680325" y="2708276"/>
            <a:ext cx="25923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>
                <a:solidFill>
                  <a:srgbClr val="2F2B20"/>
                </a:solidFill>
                <a:cs typeface="Arial" panose="020B0604020202020204" pitchFamily="34" charset="0"/>
              </a:rPr>
              <a:t>Techos rojos en un pueblo en invierno,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>
                <a:solidFill>
                  <a:srgbClr val="2F2B20"/>
                </a:solidFill>
                <a:cs typeface="Arial" panose="020B0604020202020204" pitchFamily="34" charset="0"/>
              </a:rPr>
              <a:t>Camille Pissarro</a:t>
            </a:r>
          </a:p>
        </p:txBody>
      </p:sp>
    </p:spTree>
    <p:extLst>
      <p:ext uri="{BB962C8B-B14F-4D97-AF65-F5344CB8AC3E}">
        <p14:creationId xmlns:p14="http://schemas.microsoft.com/office/powerpoint/2010/main" val="7434309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 txBox="1">
            <a:spLocks noGrp="1"/>
          </p:cNvSpPr>
          <p:nvPr>
            <p:ph type="title"/>
          </p:nvPr>
        </p:nvSpPr>
        <p:spPr>
          <a:xfrm>
            <a:off x="1919288" y="620713"/>
            <a:ext cx="8229600" cy="1143000"/>
          </a:xfrm>
          <a:gradFill rotWithShape="0">
            <a:gsLst>
              <a:gs pos="0">
                <a:srgbClr val="A07837"/>
              </a:gs>
              <a:gs pos="100000">
                <a:srgbClr val="D19D4A"/>
              </a:gs>
            </a:gsLst>
            <a:lin ang="16200000"/>
          </a:gradFill>
          <a:effectLst>
            <a:outerShdw dist="22997" dir="5400000" algn="tl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pPr eaLnBrk="1"/>
            <a:r>
              <a:rPr altLang="es-CL" smtClean="0">
                <a:solidFill>
                  <a:srgbClr val="FFFFFF"/>
                </a:solidFill>
                <a:latin typeface="Calibri" panose="020F0502020204030204" pitchFamily="34" charset="0"/>
              </a:rPr>
              <a:t>Algunos pintores impresionistas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325938" y="2060576"/>
            <a:ext cx="3529012" cy="2339975"/>
          </a:xfrm>
          <a:prstGeom prst="rect">
            <a:avLst/>
          </a:prstGeom>
          <a:gradFill>
            <a:gsLst>
              <a:gs pos="0">
                <a:srgbClr val="769535"/>
              </a:gs>
              <a:gs pos="100000">
                <a:srgbClr val="9BC348"/>
              </a:gs>
            </a:gsLst>
            <a:lin ang="16200000"/>
          </a:gradFill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>
            <a:spAutoFit/>
          </a:bodyPr>
          <a:lstStyle/>
          <a:p>
            <a:pPr marL="457200" indent="-45720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3200" kern="0">
                <a:solidFill>
                  <a:srgbClr val="FFFFFF"/>
                </a:solidFill>
                <a:cs typeface="Arial" panose="020B0604020202020204" pitchFamily="34" charset="0"/>
              </a:rPr>
              <a:t>Edouard Manet</a:t>
            </a:r>
          </a:p>
          <a:p>
            <a:pPr marL="457200" indent="-45720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3200" kern="0">
                <a:solidFill>
                  <a:srgbClr val="FFFFFF"/>
                </a:solidFill>
                <a:cs typeface="Arial" panose="020B0604020202020204" pitchFamily="34" charset="0"/>
              </a:rPr>
              <a:t>Auguste Renoir</a:t>
            </a:r>
          </a:p>
          <a:p>
            <a:pPr marL="457200" indent="-45720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3200" kern="0">
                <a:solidFill>
                  <a:srgbClr val="FFFFFF"/>
                </a:solidFill>
                <a:cs typeface="Arial" panose="020B0604020202020204" pitchFamily="34" charset="0"/>
              </a:rPr>
              <a:t>Claude Monet</a:t>
            </a:r>
          </a:p>
          <a:p>
            <a:pPr marL="457200" indent="-45720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3200" kern="0">
                <a:solidFill>
                  <a:srgbClr val="FFFFFF"/>
                </a:solidFill>
                <a:cs typeface="Arial" panose="020B0604020202020204" pitchFamily="34" charset="0"/>
              </a:rPr>
              <a:t>Edgar Degas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ker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9570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2 Marcador de contenido"/>
          <p:cNvSpPr txBox="1">
            <a:spLocks noGrp="1"/>
          </p:cNvSpPr>
          <p:nvPr>
            <p:ph idx="1"/>
          </p:nvPr>
        </p:nvSpPr>
        <p:spPr>
          <a:xfrm>
            <a:off x="1981200" y="765175"/>
            <a:ext cx="8229600" cy="5360988"/>
          </a:xfrm>
          <a:gradFill rotWithShape="0">
            <a:gsLst>
              <a:gs pos="0">
                <a:srgbClr val="A07837"/>
              </a:gs>
              <a:gs pos="100000">
                <a:srgbClr val="D19D4A"/>
              </a:gs>
            </a:gsLst>
            <a:lin ang="16200000"/>
          </a:gradFill>
          <a:effectLst>
            <a:outerShdw dist="22997" dir="5400000" algn="tl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pPr marL="0" indent="0" algn="ctr" eaLnBrk="1">
              <a:buNone/>
            </a:pPr>
            <a:r>
              <a:rPr altLang="es-CL" sz="3600" b="1">
                <a:solidFill>
                  <a:srgbClr val="FFFFFF"/>
                </a:solidFill>
                <a:latin typeface="Calibri" panose="020F0502020204030204" pitchFamily="34" charset="0"/>
              </a:rPr>
              <a:t>Objetivos de Aprendizaje </a:t>
            </a:r>
          </a:p>
          <a:p>
            <a:pPr marL="0" indent="0" eaLnBrk="1">
              <a:buNone/>
            </a:pPr>
            <a:r>
              <a:rPr altLang="es-CL" sz="3600" b="1">
                <a:solidFill>
                  <a:srgbClr val="FFFFFF"/>
                </a:solidFill>
                <a:latin typeface="Calibri" panose="020F0502020204030204" pitchFamily="34" charset="0"/>
              </a:rPr>
              <a:t> </a:t>
            </a:r>
            <a:endParaRPr altLang="es-CL" sz="360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marL="0" indent="0" eaLnBrk="1">
              <a:buNone/>
            </a:pPr>
            <a:r>
              <a:rPr altLang="es-CL" sz="3600">
                <a:solidFill>
                  <a:srgbClr val="FFFFFF"/>
                </a:solidFill>
                <a:latin typeface="Calibri" panose="020F0502020204030204" pitchFamily="34" charset="0"/>
              </a:rPr>
              <a:t>Analizar e interpretar obras de arte y diseño en relación con la aplicación del lenguaje visual, contextos, materiales, estilos u otros. </a:t>
            </a:r>
            <a:r>
              <a:rPr altLang="es-CL" sz="3600" b="1">
                <a:solidFill>
                  <a:srgbClr val="FFFFFF"/>
                </a:solidFill>
                <a:latin typeface="Calibri" panose="020F0502020204030204" pitchFamily="34" charset="0"/>
              </a:rPr>
              <a:t>(OA 4)</a:t>
            </a:r>
            <a:endParaRPr altLang="es-CL" sz="36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1855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 noGrp="1"/>
          </p:cNvSpPr>
          <p:nvPr>
            <p:ph idx="1"/>
          </p:nvPr>
        </p:nvSpPr>
        <p:spPr>
          <a:xfrm>
            <a:off x="1981200" y="333376"/>
            <a:ext cx="8229600" cy="6335713"/>
          </a:xfrm>
          <a:gradFill>
            <a:gsLst>
              <a:gs pos="0">
                <a:srgbClr val="A07837"/>
              </a:gs>
              <a:gs pos="100000">
                <a:srgbClr val="D19D4A"/>
              </a:gs>
            </a:gsLst>
            <a:lin ang="16200000"/>
          </a:gradFill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/>
          <a:lstStyle/>
          <a:p>
            <a:pPr marL="0" indent="0" algn="ctr" eaLnBrk="1" fontAlgn="auto">
              <a:spcAft>
                <a:spcPts val="0"/>
              </a:spcAft>
              <a:buNone/>
              <a:defRPr/>
            </a:pPr>
            <a:r>
              <a:rPr lang="es-CL" sz="2000" b="1" dirty="0" smtClean="0">
                <a:solidFill>
                  <a:srgbClr val="FFFFFF"/>
                </a:solidFill>
              </a:rPr>
              <a:t>Actividad</a:t>
            </a:r>
          </a:p>
          <a:p>
            <a:pPr marL="0" indent="0" algn="ctr" eaLnBrk="1" fontAlgn="auto">
              <a:spcAft>
                <a:spcPts val="0"/>
              </a:spcAft>
              <a:buNone/>
              <a:defRPr/>
            </a:pPr>
            <a:r>
              <a:rPr lang="es-CL" sz="2000" b="1" dirty="0" smtClean="0">
                <a:solidFill>
                  <a:srgbClr val="FFFFFF"/>
                </a:solidFill>
              </a:rPr>
              <a:t>Preguntas para</a:t>
            </a:r>
            <a:r>
              <a:rPr lang="es-CL" sz="2000" dirty="0" smtClean="0">
                <a:solidFill>
                  <a:srgbClr val="FFFFFF"/>
                </a:solidFill>
              </a:rPr>
              <a:t> </a:t>
            </a:r>
            <a:r>
              <a:rPr lang="es-CL" sz="2000" dirty="0">
                <a:solidFill>
                  <a:srgbClr val="FFFFFF"/>
                </a:solidFill>
              </a:rPr>
              <a:t>indagar </a:t>
            </a:r>
            <a:r>
              <a:rPr lang="es-CL" sz="2000" dirty="0" smtClean="0">
                <a:solidFill>
                  <a:srgbClr val="FFFFFF"/>
                </a:solidFill>
              </a:rPr>
              <a:t>en los </a:t>
            </a:r>
            <a:r>
              <a:rPr lang="es-CL" sz="2000" dirty="0">
                <a:solidFill>
                  <a:srgbClr val="FFFFFF"/>
                </a:solidFill>
              </a:rPr>
              <a:t>conocimientos previos de </a:t>
            </a:r>
            <a:r>
              <a:rPr lang="es-CL" sz="2000" dirty="0" smtClean="0">
                <a:solidFill>
                  <a:srgbClr val="FFFFFF"/>
                </a:solidFill>
              </a:rPr>
              <a:t>los/las </a:t>
            </a:r>
            <a:r>
              <a:rPr lang="es-CL" sz="2000" dirty="0">
                <a:solidFill>
                  <a:srgbClr val="FFFFFF"/>
                </a:solidFill>
              </a:rPr>
              <a:t>estudiantes con respecto a la pintura y la escultura impresionista y postimpresionista:</a:t>
            </a:r>
            <a:endParaRPr sz="2000" dirty="0">
              <a:solidFill>
                <a:srgbClr val="FFFFFF"/>
              </a:solidFill>
            </a:endParaRP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s-CL" sz="2000" dirty="0">
                <a:solidFill>
                  <a:srgbClr val="FFFFFF"/>
                </a:solidFill>
              </a:rPr>
              <a:t>¿conocen obras de arte impresionista o postimpresionista? ¿cuáles?</a:t>
            </a:r>
            <a:endParaRPr sz="2000" dirty="0">
              <a:solidFill>
                <a:srgbClr val="FFFFFF"/>
              </a:solidFill>
            </a:endParaRP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s-CL" sz="2000" dirty="0">
                <a:solidFill>
                  <a:srgbClr val="FFFFFF"/>
                </a:solidFill>
              </a:rPr>
              <a:t>¿han visto obras de estos artistas en libros, láminas, revistas, museos, internet u otros lugares? ¿cuáles y dónde?</a:t>
            </a:r>
            <a:endParaRPr sz="2000" dirty="0">
              <a:solidFill>
                <a:srgbClr val="FFFFFF"/>
              </a:solidFill>
            </a:endParaRP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s-CL" sz="2000" dirty="0">
                <a:solidFill>
                  <a:srgbClr val="FFFFFF"/>
                </a:solidFill>
              </a:rPr>
              <a:t>¿qué les ha llamado la atención de sus obras?</a:t>
            </a:r>
            <a:endParaRPr sz="2000" dirty="0">
              <a:solidFill>
                <a:srgbClr val="FFFFFF"/>
              </a:solidFill>
            </a:endParaRP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s-CL" sz="2000" dirty="0">
                <a:solidFill>
                  <a:srgbClr val="FFFFFF"/>
                </a:solidFill>
              </a:rPr>
              <a:t>¿qué temas representan?</a:t>
            </a:r>
            <a:endParaRPr sz="2000" dirty="0">
              <a:solidFill>
                <a:srgbClr val="FFFFFF"/>
              </a:solidFill>
            </a:endParaRP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s-CL" sz="2000" dirty="0">
                <a:solidFill>
                  <a:srgbClr val="FFFFFF"/>
                </a:solidFill>
              </a:rPr>
              <a:t>¿cómo usan el color?</a:t>
            </a:r>
            <a:endParaRPr sz="2000" dirty="0">
              <a:solidFill>
                <a:srgbClr val="FFFFFF"/>
              </a:solidFill>
            </a:endParaRPr>
          </a:p>
          <a:p>
            <a:pPr marL="0" indent="0" eaLnBrk="1" fontAlgn="auto">
              <a:spcAft>
                <a:spcPts val="0"/>
              </a:spcAft>
              <a:buNone/>
              <a:defRPr/>
            </a:pPr>
            <a:r>
              <a:rPr lang="es-CL" sz="2000" dirty="0">
                <a:solidFill>
                  <a:srgbClr val="FFFFFF"/>
                </a:solidFill>
              </a:rPr>
              <a:t>A </a:t>
            </a:r>
            <a:r>
              <a:rPr lang="es-CL" sz="2000" dirty="0" smtClean="0">
                <a:solidFill>
                  <a:srgbClr val="FFFFFF"/>
                </a:solidFill>
              </a:rPr>
              <a:t>continuación, observan obras </a:t>
            </a:r>
            <a:r>
              <a:rPr lang="es-CL" sz="2000" dirty="0">
                <a:solidFill>
                  <a:srgbClr val="FFFFFF"/>
                </a:solidFill>
              </a:rPr>
              <a:t>de pintores impresionistas y postimpresionistas como Auguste Renoir, Claude Monet, </a:t>
            </a:r>
            <a:r>
              <a:rPr lang="es-CL" sz="2000" dirty="0" err="1">
                <a:solidFill>
                  <a:srgbClr val="FFFFFF"/>
                </a:solidFill>
              </a:rPr>
              <a:t>Edouard</a:t>
            </a:r>
            <a:r>
              <a:rPr lang="es-CL" sz="2000" dirty="0">
                <a:solidFill>
                  <a:srgbClr val="FFFFFF"/>
                </a:solidFill>
              </a:rPr>
              <a:t> </a:t>
            </a:r>
            <a:r>
              <a:rPr lang="es-CL" sz="2000" dirty="0" err="1">
                <a:solidFill>
                  <a:srgbClr val="FFFFFF"/>
                </a:solidFill>
              </a:rPr>
              <a:t>Manet</a:t>
            </a:r>
            <a:r>
              <a:rPr lang="es-CL" sz="2000" dirty="0">
                <a:solidFill>
                  <a:srgbClr val="FFFFFF"/>
                </a:solidFill>
              </a:rPr>
              <a:t>, Edgar Degas, </a:t>
            </a:r>
            <a:r>
              <a:rPr lang="es-CL" sz="2000" dirty="0" err="1">
                <a:solidFill>
                  <a:srgbClr val="FFFFFF"/>
                </a:solidFill>
              </a:rPr>
              <a:t>Vincent</a:t>
            </a:r>
            <a:r>
              <a:rPr lang="es-CL" sz="2000" dirty="0">
                <a:solidFill>
                  <a:srgbClr val="FFFFFF"/>
                </a:solidFill>
              </a:rPr>
              <a:t> van Gogh, Paul Gauguin u otros, indicando características visuales del color (saturación, uso de colores complementarios y contraste), del uso de pinceladas (yuxtapuestas y manchas) y algunos elementos contextuales de sus obras.</a:t>
            </a:r>
            <a:endParaRPr sz="2000" dirty="0">
              <a:solidFill>
                <a:srgbClr val="FFFFFF"/>
              </a:solidFill>
            </a:endParaRPr>
          </a:p>
          <a:p>
            <a:pPr marL="0" indent="0" eaLnBrk="1" fontAlgn="auto">
              <a:spcAft>
                <a:spcPts val="0"/>
              </a:spcAft>
              <a:buNone/>
              <a:defRPr/>
            </a:pPr>
            <a:endParaRPr sz="2000" dirty="0">
              <a:solidFill>
                <a:srgbClr val="FFFFFF"/>
              </a:solidFill>
            </a:endParaRP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0944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 txBox="1"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  <a:gradFill rotWithShape="0">
            <a:gsLst>
              <a:gs pos="0">
                <a:srgbClr val="A07837"/>
              </a:gs>
              <a:gs pos="100000">
                <a:srgbClr val="D19D4A"/>
              </a:gs>
            </a:gsLst>
            <a:lin ang="16200000"/>
          </a:gradFill>
          <a:effectLst>
            <a:outerShdw dist="22997" dir="5400000" algn="tl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pPr eaLnBrk="1"/>
            <a:r>
              <a:rPr altLang="es-CL" sz="3200">
                <a:solidFill>
                  <a:srgbClr val="FFFFFF"/>
                </a:solidFill>
                <a:latin typeface="Calibri" panose="020F0502020204030204" pitchFamily="34" charset="0"/>
              </a:rPr>
              <a:t>Características generales del Impresionismo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>
          <a:xfrm>
            <a:off x="1981200" y="1196975"/>
            <a:ext cx="8229600" cy="4929188"/>
          </a:xfrm>
        </p:spPr>
        <p:txBody>
          <a:bodyPr/>
          <a:lstStyle/>
          <a:p>
            <a:pPr marL="571500" indent="-571500" eaLnBrk="1" fontAlgn="auto">
              <a:spcAft>
                <a:spcPts val="0"/>
              </a:spcAft>
              <a:buFont typeface="Calibri"/>
              <a:buAutoNum type="romanUcPeriod"/>
              <a:defRPr/>
            </a:pPr>
            <a:r>
              <a:rPr sz="2800" dirty="0"/>
              <a:t>La teoría de los colores: primarios y secundarios</a:t>
            </a:r>
          </a:p>
          <a:p>
            <a:pPr marL="0" indent="0" eaLnBrk="1" fontAlgn="auto">
              <a:spcAft>
                <a:spcPts val="0"/>
              </a:spcAft>
              <a:buNone/>
              <a:defRPr/>
            </a:pPr>
            <a:endParaRPr dirty="0"/>
          </a:p>
        </p:txBody>
      </p:sp>
      <p:sp>
        <p:nvSpPr>
          <p:cNvPr id="5124" name="3 Triángulo isósceles"/>
          <p:cNvSpPr>
            <a:spLocks/>
          </p:cNvSpPr>
          <p:nvPr/>
        </p:nvSpPr>
        <p:spPr bwMode="auto">
          <a:xfrm>
            <a:off x="5159375" y="1736726"/>
            <a:ext cx="1873250" cy="1300163"/>
          </a:xfrm>
          <a:custGeom>
            <a:avLst/>
            <a:gdLst>
              <a:gd name="T0" fmla="*/ 936103 w 1872206"/>
              <a:gd name="T1" fmla="*/ 0 h 1299837"/>
              <a:gd name="T2" fmla="*/ 1872206 w 1872206"/>
              <a:gd name="T3" fmla="*/ 649919 h 1299837"/>
              <a:gd name="T4" fmla="*/ 936103 w 1872206"/>
              <a:gd name="T5" fmla="*/ 1299837 h 1299837"/>
              <a:gd name="T6" fmla="*/ 0 w 1872206"/>
              <a:gd name="T7" fmla="*/ 649919 h 1299837"/>
              <a:gd name="T8" fmla="*/ 936103 w 1872206"/>
              <a:gd name="T9" fmla="*/ 0 h 1299837"/>
              <a:gd name="T10" fmla="*/ 468052 w 1872206"/>
              <a:gd name="T11" fmla="*/ 649919 h 1299837"/>
              <a:gd name="T12" fmla="*/ 0 w 1872206"/>
              <a:gd name="T13" fmla="*/ 1299837 h 1299837"/>
              <a:gd name="T14" fmla="*/ 936103 w 1872206"/>
              <a:gd name="T15" fmla="*/ 1299837 h 1299837"/>
              <a:gd name="T16" fmla="*/ 1872206 w 1872206"/>
              <a:gd name="T17" fmla="*/ 1299837 h 1299837"/>
              <a:gd name="T18" fmla="*/ 1404154 w 1872206"/>
              <a:gd name="T19" fmla="*/ 649919 h 1299837"/>
              <a:gd name="T20" fmla="*/ 17694720 60000 65536"/>
              <a:gd name="T21" fmla="*/ 0 60000 65536"/>
              <a:gd name="T22" fmla="*/ 5898240 60000 65536"/>
              <a:gd name="T23" fmla="*/ 11796480 60000 65536"/>
              <a:gd name="T24" fmla="*/ 17694720 60000 65536"/>
              <a:gd name="T25" fmla="*/ 11796480 60000 65536"/>
              <a:gd name="T26" fmla="*/ 5898240 60000 65536"/>
              <a:gd name="T27" fmla="*/ 5898240 60000 65536"/>
              <a:gd name="T28" fmla="*/ 5898240 60000 65536"/>
              <a:gd name="T29" fmla="*/ 0 60000 65536"/>
              <a:gd name="T30" fmla="*/ 468052 w 1872206"/>
              <a:gd name="T31" fmla="*/ 649919 h 1299837"/>
              <a:gd name="T32" fmla="*/ 1404154 w 1872206"/>
              <a:gd name="T33" fmla="*/ 1299837 h 129983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872206" h="1299837">
                <a:moveTo>
                  <a:pt x="0" y="1299837"/>
                </a:moveTo>
                <a:lnTo>
                  <a:pt x="936103" y="0"/>
                </a:lnTo>
                <a:lnTo>
                  <a:pt x="1872206" y="1299837"/>
                </a:lnTo>
                <a:lnTo>
                  <a:pt x="0" y="1299837"/>
                </a:lnTo>
                <a:close/>
              </a:path>
            </a:pathLst>
          </a:custGeom>
          <a:solidFill>
            <a:srgbClr val="FF0000"/>
          </a:solidFill>
          <a:ln w="25402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125" name="4 Triángulo isósceles"/>
          <p:cNvSpPr>
            <a:spLocks/>
          </p:cNvSpPr>
          <p:nvPr/>
        </p:nvSpPr>
        <p:spPr bwMode="auto">
          <a:xfrm rot="10799991">
            <a:off x="3440113" y="3036889"/>
            <a:ext cx="1719262" cy="1260475"/>
          </a:xfrm>
          <a:custGeom>
            <a:avLst/>
            <a:gdLst>
              <a:gd name="T0" fmla="*/ 859902 w 1719803"/>
              <a:gd name="T1" fmla="*/ 0 h 1260756"/>
              <a:gd name="T2" fmla="*/ 1719803 w 1719803"/>
              <a:gd name="T3" fmla="*/ 630378 h 1260756"/>
              <a:gd name="T4" fmla="*/ 859902 w 1719803"/>
              <a:gd name="T5" fmla="*/ 1260756 h 1260756"/>
              <a:gd name="T6" fmla="*/ 0 w 1719803"/>
              <a:gd name="T7" fmla="*/ 630378 h 1260756"/>
              <a:gd name="T8" fmla="*/ 844802 w 1719803"/>
              <a:gd name="T9" fmla="*/ 0 h 1260756"/>
              <a:gd name="T10" fmla="*/ 422401 w 1719803"/>
              <a:gd name="T11" fmla="*/ 630378 h 1260756"/>
              <a:gd name="T12" fmla="*/ 0 w 1719803"/>
              <a:gd name="T13" fmla="*/ 1260756 h 1260756"/>
              <a:gd name="T14" fmla="*/ 844802 w 1719803"/>
              <a:gd name="T15" fmla="*/ 1260756 h 1260756"/>
              <a:gd name="T16" fmla="*/ 1719803 w 1719803"/>
              <a:gd name="T17" fmla="*/ 1260756 h 1260756"/>
              <a:gd name="T18" fmla="*/ 1282302 w 1719803"/>
              <a:gd name="T19" fmla="*/ 630378 h 1260756"/>
              <a:gd name="T20" fmla="*/ 17694720 60000 65536"/>
              <a:gd name="T21" fmla="*/ 0 60000 65536"/>
              <a:gd name="T22" fmla="*/ 5898240 60000 65536"/>
              <a:gd name="T23" fmla="*/ 11796480 60000 65536"/>
              <a:gd name="T24" fmla="*/ 17694720 60000 65536"/>
              <a:gd name="T25" fmla="*/ 11796480 60000 65536"/>
              <a:gd name="T26" fmla="*/ 5898240 60000 65536"/>
              <a:gd name="T27" fmla="*/ 5898240 60000 65536"/>
              <a:gd name="T28" fmla="*/ 5898240 60000 65536"/>
              <a:gd name="T29" fmla="*/ 0 60000 65536"/>
              <a:gd name="T30" fmla="*/ 422401 w 1719803"/>
              <a:gd name="T31" fmla="*/ 630378 h 1260756"/>
              <a:gd name="T32" fmla="*/ 1282302 w 1719803"/>
              <a:gd name="T33" fmla="*/ 1260756 h 126075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19803" h="1260756">
                <a:moveTo>
                  <a:pt x="0" y="1260756"/>
                </a:moveTo>
                <a:lnTo>
                  <a:pt x="844802" y="0"/>
                </a:lnTo>
                <a:lnTo>
                  <a:pt x="1719803" y="1260756"/>
                </a:lnTo>
                <a:lnTo>
                  <a:pt x="0" y="1260756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126" name="5 Triángulo isósceles"/>
          <p:cNvSpPr>
            <a:spLocks/>
          </p:cNvSpPr>
          <p:nvPr/>
        </p:nvSpPr>
        <p:spPr bwMode="auto">
          <a:xfrm rot="10799991">
            <a:off x="5159375" y="5580064"/>
            <a:ext cx="1873250" cy="1260475"/>
          </a:xfrm>
          <a:custGeom>
            <a:avLst/>
            <a:gdLst>
              <a:gd name="T0" fmla="*/ 936103 w 1872206"/>
              <a:gd name="T1" fmla="*/ 0 h 1259741"/>
              <a:gd name="T2" fmla="*/ 1872206 w 1872206"/>
              <a:gd name="T3" fmla="*/ 629871 h 1259741"/>
              <a:gd name="T4" fmla="*/ 936103 w 1872206"/>
              <a:gd name="T5" fmla="*/ 1259741 h 1259741"/>
              <a:gd name="T6" fmla="*/ 0 w 1872206"/>
              <a:gd name="T7" fmla="*/ 629871 h 1259741"/>
              <a:gd name="T8" fmla="*/ 936103 w 1872206"/>
              <a:gd name="T9" fmla="*/ 0 h 1259741"/>
              <a:gd name="T10" fmla="*/ 468052 w 1872206"/>
              <a:gd name="T11" fmla="*/ 629871 h 1259741"/>
              <a:gd name="T12" fmla="*/ 0 w 1872206"/>
              <a:gd name="T13" fmla="*/ 1259741 h 1259741"/>
              <a:gd name="T14" fmla="*/ 936103 w 1872206"/>
              <a:gd name="T15" fmla="*/ 1259741 h 1259741"/>
              <a:gd name="T16" fmla="*/ 1872206 w 1872206"/>
              <a:gd name="T17" fmla="*/ 1259741 h 1259741"/>
              <a:gd name="T18" fmla="*/ 1404155 w 1872206"/>
              <a:gd name="T19" fmla="*/ 629871 h 1259741"/>
              <a:gd name="T20" fmla="*/ 17694720 60000 65536"/>
              <a:gd name="T21" fmla="*/ 0 60000 65536"/>
              <a:gd name="T22" fmla="*/ 5898240 60000 65536"/>
              <a:gd name="T23" fmla="*/ 11796480 60000 65536"/>
              <a:gd name="T24" fmla="*/ 17694720 60000 65536"/>
              <a:gd name="T25" fmla="*/ 11796480 60000 65536"/>
              <a:gd name="T26" fmla="*/ 5898240 60000 65536"/>
              <a:gd name="T27" fmla="*/ 5898240 60000 65536"/>
              <a:gd name="T28" fmla="*/ 5898240 60000 65536"/>
              <a:gd name="T29" fmla="*/ 0 60000 65536"/>
              <a:gd name="T30" fmla="*/ 468052 w 1872206"/>
              <a:gd name="T31" fmla="*/ 629871 h 1259741"/>
              <a:gd name="T32" fmla="*/ 1404155 w 1872206"/>
              <a:gd name="T33" fmla="*/ 1259741 h 125974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872206" h="1259741">
                <a:moveTo>
                  <a:pt x="0" y="1259741"/>
                </a:moveTo>
                <a:lnTo>
                  <a:pt x="936103" y="0"/>
                </a:lnTo>
                <a:lnTo>
                  <a:pt x="1872206" y="1259741"/>
                </a:lnTo>
                <a:lnTo>
                  <a:pt x="0" y="1259741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127" name="6 Triángulo isósceles"/>
          <p:cNvSpPr>
            <a:spLocks/>
          </p:cNvSpPr>
          <p:nvPr/>
        </p:nvSpPr>
        <p:spPr bwMode="auto">
          <a:xfrm rot="10799991">
            <a:off x="7032626" y="3036889"/>
            <a:ext cx="1736725" cy="1368425"/>
          </a:xfrm>
          <a:custGeom>
            <a:avLst/>
            <a:gdLst>
              <a:gd name="T0" fmla="*/ 868287 w 1736573"/>
              <a:gd name="T1" fmla="*/ 0 h 1368152"/>
              <a:gd name="T2" fmla="*/ 1736573 w 1736573"/>
              <a:gd name="T3" fmla="*/ 684076 h 1368152"/>
              <a:gd name="T4" fmla="*/ 868287 w 1736573"/>
              <a:gd name="T5" fmla="*/ 1368152 h 1368152"/>
              <a:gd name="T6" fmla="*/ 0 w 1736573"/>
              <a:gd name="T7" fmla="*/ 684076 h 1368152"/>
              <a:gd name="T8" fmla="*/ 890792 w 1736573"/>
              <a:gd name="T9" fmla="*/ 0 h 1368152"/>
              <a:gd name="T10" fmla="*/ 445396 w 1736573"/>
              <a:gd name="T11" fmla="*/ 684076 h 1368152"/>
              <a:gd name="T12" fmla="*/ 0 w 1736573"/>
              <a:gd name="T13" fmla="*/ 1368152 h 1368152"/>
              <a:gd name="T14" fmla="*/ 890792 w 1736573"/>
              <a:gd name="T15" fmla="*/ 1368152 h 1368152"/>
              <a:gd name="T16" fmla="*/ 1736573 w 1736573"/>
              <a:gd name="T17" fmla="*/ 1368152 h 1368152"/>
              <a:gd name="T18" fmla="*/ 1313683 w 1736573"/>
              <a:gd name="T19" fmla="*/ 684076 h 1368152"/>
              <a:gd name="T20" fmla="*/ 17694720 60000 65536"/>
              <a:gd name="T21" fmla="*/ 0 60000 65536"/>
              <a:gd name="T22" fmla="*/ 5898240 60000 65536"/>
              <a:gd name="T23" fmla="*/ 11796480 60000 65536"/>
              <a:gd name="T24" fmla="*/ 17694720 60000 65536"/>
              <a:gd name="T25" fmla="*/ 11796480 60000 65536"/>
              <a:gd name="T26" fmla="*/ 5898240 60000 65536"/>
              <a:gd name="T27" fmla="*/ 5898240 60000 65536"/>
              <a:gd name="T28" fmla="*/ 5898240 60000 65536"/>
              <a:gd name="T29" fmla="*/ 0 60000 65536"/>
              <a:gd name="T30" fmla="*/ 445396 w 1736573"/>
              <a:gd name="T31" fmla="*/ 684076 h 1368152"/>
              <a:gd name="T32" fmla="*/ 1313683 w 1736573"/>
              <a:gd name="T33" fmla="*/ 1368152 h 136815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36573" h="1368152">
                <a:moveTo>
                  <a:pt x="0" y="1368152"/>
                </a:moveTo>
                <a:lnTo>
                  <a:pt x="890792" y="0"/>
                </a:lnTo>
                <a:lnTo>
                  <a:pt x="1736573" y="1368152"/>
                </a:lnTo>
                <a:lnTo>
                  <a:pt x="0" y="1368152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128" name="7 Triángulo isósceles"/>
          <p:cNvSpPr>
            <a:spLocks/>
          </p:cNvSpPr>
          <p:nvPr/>
        </p:nvSpPr>
        <p:spPr bwMode="auto">
          <a:xfrm>
            <a:off x="7032626" y="4405314"/>
            <a:ext cx="1736725" cy="1184275"/>
          </a:xfrm>
          <a:custGeom>
            <a:avLst/>
            <a:gdLst>
              <a:gd name="T0" fmla="*/ 868287 w 1736573"/>
              <a:gd name="T1" fmla="*/ 0 h 1184431"/>
              <a:gd name="T2" fmla="*/ 1736573 w 1736573"/>
              <a:gd name="T3" fmla="*/ 592216 h 1184431"/>
              <a:gd name="T4" fmla="*/ 868287 w 1736573"/>
              <a:gd name="T5" fmla="*/ 1184431 h 1184431"/>
              <a:gd name="T6" fmla="*/ 0 w 1736573"/>
              <a:gd name="T7" fmla="*/ 592216 h 1184431"/>
              <a:gd name="T8" fmla="*/ 824751 w 1736573"/>
              <a:gd name="T9" fmla="*/ 0 h 1184431"/>
              <a:gd name="T10" fmla="*/ 412375 w 1736573"/>
              <a:gd name="T11" fmla="*/ 592216 h 1184431"/>
              <a:gd name="T12" fmla="*/ 0 w 1736573"/>
              <a:gd name="T13" fmla="*/ 1184431 h 1184431"/>
              <a:gd name="T14" fmla="*/ 824751 w 1736573"/>
              <a:gd name="T15" fmla="*/ 1184431 h 1184431"/>
              <a:gd name="T16" fmla="*/ 1736573 w 1736573"/>
              <a:gd name="T17" fmla="*/ 1184431 h 1184431"/>
              <a:gd name="T18" fmla="*/ 1280662 w 1736573"/>
              <a:gd name="T19" fmla="*/ 592216 h 1184431"/>
              <a:gd name="T20" fmla="*/ 17694720 60000 65536"/>
              <a:gd name="T21" fmla="*/ 0 60000 65536"/>
              <a:gd name="T22" fmla="*/ 5898240 60000 65536"/>
              <a:gd name="T23" fmla="*/ 11796480 60000 65536"/>
              <a:gd name="T24" fmla="*/ 17694720 60000 65536"/>
              <a:gd name="T25" fmla="*/ 11796480 60000 65536"/>
              <a:gd name="T26" fmla="*/ 5898240 60000 65536"/>
              <a:gd name="T27" fmla="*/ 5898240 60000 65536"/>
              <a:gd name="T28" fmla="*/ 5898240 60000 65536"/>
              <a:gd name="T29" fmla="*/ 0 60000 65536"/>
              <a:gd name="T30" fmla="*/ 412375 w 1736573"/>
              <a:gd name="T31" fmla="*/ 592216 h 1184431"/>
              <a:gd name="T32" fmla="*/ 1280662 w 1736573"/>
              <a:gd name="T33" fmla="*/ 1184431 h 118443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36573" h="1184431">
                <a:moveTo>
                  <a:pt x="0" y="1184431"/>
                </a:moveTo>
                <a:lnTo>
                  <a:pt x="824751" y="0"/>
                </a:lnTo>
                <a:lnTo>
                  <a:pt x="1736573" y="1184431"/>
                </a:lnTo>
                <a:lnTo>
                  <a:pt x="0" y="1184431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129" name="8 Triángulo isósceles"/>
          <p:cNvSpPr>
            <a:spLocks/>
          </p:cNvSpPr>
          <p:nvPr/>
        </p:nvSpPr>
        <p:spPr bwMode="auto">
          <a:xfrm>
            <a:off x="3440113" y="4297363"/>
            <a:ext cx="1719262" cy="1282700"/>
          </a:xfrm>
          <a:custGeom>
            <a:avLst/>
            <a:gdLst>
              <a:gd name="T0" fmla="*/ 859902 w 1719803"/>
              <a:gd name="T1" fmla="*/ 0 h 1283067"/>
              <a:gd name="T2" fmla="*/ 1719803 w 1719803"/>
              <a:gd name="T3" fmla="*/ 641534 h 1283067"/>
              <a:gd name="T4" fmla="*/ 859902 w 1719803"/>
              <a:gd name="T5" fmla="*/ 1283067 h 1283067"/>
              <a:gd name="T6" fmla="*/ 0 w 1719803"/>
              <a:gd name="T7" fmla="*/ 641534 h 1283067"/>
              <a:gd name="T8" fmla="*/ 859902 w 1719803"/>
              <a:gd name="T9" fmla="*/ 0 h 1283067"/>
              <a:gd name="T10" fmla="*/ 429951 w 1719803"/>
              <a:gd name="T11" fmla="*/ 641534 h 1283067"/>
              <a:gd name="T12" fmla="*/ 0 w 1719803"/>
              <a:gd name="T13" fmla="*/ 1283067 h 1283067"/>
              <a:gd name="T14" fmla="*/ 859902 w 1719803"/>
              <a:gd name="T15" fmla="*/ 1283067 h 1283067"/>
              <a:gd name="T16" fmla="*/ 1719803 w 1719803"/>
              <a:gd name="T17" fmla="*/ 1283067 h 1283067"/>
              <a:gd name="T18" fmla="*/ 1289852 w 1719803"/>
              <a:gd name="T19" fmla="*/ 641534 h 1283067"/>
              <a:gd name="T20" fmla="*/ 17694720 60000 65536"/>
              <a:gd name="T21" fmla="*/ 0 60000 65536"/>
              <a:gd name="T22" fmla="*/ 5898240 60000 65536"/>
              <a:gd name="T23" fmla="*/ 11796480 60000 65536"/>
              <a:gd name="T24" fmla="*/ 17694720 60000 65536"/>
              <a:gd name="T25" fmla="*/ 11796480 60000 65536"/>
              <a:gd name="T26" fmla="*/ 5898240 60000 65536"/>
              <a:gd name="T27" fmla="*/ 5898240 60000 65536"/>
              <a:gd name="T28" fmla="*/ 5898240 60000 65536"/>
              <a:gd name="T29" fmla="*/ 0 60000 65536"/>
              <a:gd name="T30" fmla="*/ 429951 w 1719803"/>
              <a:gd name="T31" fmla="*/ 641534 h 1283067"/>
              <a:gd name="T32" fmla="*/ 1289852 w 1719803"/>
              <a:gd name="T33" fmla="*/ 1283067 h 128306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19803" h="1283067">
                <a:moveTo>
                  <a:pt x="0" y="1283067"/>
                </a:moveTo>
                <a:lnTo>
                  <a:pt x="859902" y="0"/>
                </a:lnTo>
                <a:lnTo>
                  <a:pt x="1719803" y="1283067"/>
                </a:lnTo>
                <a:lnTo>
                  <a:pt x="0" y="1283067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130" name="9 Estrella de 6 puntas"/>
          <p:cNvSpPr>
            <a:spLocks/>
          </p:cNvSpPr>
          <p:nvPr/>
        </p:nvSpPr>
        <p:spPr bwMode="auto">
          <a:xfrm>
            <a:off x="3440114" y="1736726"/>
            <a:ext cx="5329237" cy="5121275"/>
          </a:xfrm>
          <a:custGeom>
            <a:avLst/>
            <a:gdLst>
              <a:gd name="T0" fmla="*/ 2664296 w 5328592"/>
              <a:gd name="T1" fmla="*/ 0 h 5121188"/>
              <a:gd name="T2" fmla="*/ 5328592 w 5328592"/>
              <a:gd name="T3" fmla="*/ 2560594 h 5121188"/>
              <a:gd name="T4" fmla="*/ 2664296 w 5328592"/>
              <a:gd name="T5" fmla="*/ 5121188 h 5121188"/>
              <a:gd name="T6" fmla="*/ 0 w 5328592"/>
              <a:gd name="T7" fmla="*/ 2560594 h 5121188"/>
              <a:gd name="T8" fmla="*/ 5328591 w 5328592"/>
              <a:gd name="T9" fmla="*/ 1280297 h 5121188"/>
              <a:gd name="T10" fmla="*/ 5328591 w 5328592"/>
              <a:gd name="T11" fmla="*/ 3840891 h 5121188"/>
              <a:gd name="T12" fmla="*/ 1 w 5328592"/>
              <a:gd name="T13" fmla="*/ 3840891 h 5121188"/>
              <a:gd name="T14" fmla="*/ 1 w 5328592"/>
              <a:gd name="T15" fmla="*/ 1280297 h 5121188"/>
              <a:gd name="T16" fmla="*/ 17694720 60000 65536"/>
              <a:gd name="T17" fmla="*/ 0 60000 65536"/>
              <a:gd name="T18" fmla="*/ 5898240 60000 65536"/>
              <a:gd name="T19" fmla="*/ 11796480 60000 65536"/>
              <a:gd name="T20" fmla="*/ 0 60000 65536"/>
              <a:gd name="T21" fmla="*/ 0 60000 65536"/>
              <a:gd name="T22" fmla="*/ 11796480 60000 65536"/>
              <a:gd name="T23" fmla="*/ 11796480 60000 65536"/>
              <a:gd name="T24" fmla="*/ 888070 w 5328592"/>
              <a:gd name="T25" fmla="*/ 1280275 h 5121188"/>
              <a:gd name="T26" fmla="*/ 4440522 w 5328592"/>
              <a:gd name="T27" fmla="*/ 3840913 h 512118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328592" h="5121188">
                <a:moveTo>
                  <a:pt x="1" y="1280297"/>
                </a:moveTo>
                <a:lnTo>
                  <a:pt x="1776183" y="1280275"/>
                </a:lnTo>
                <a:lnTo>
                  <a:pt x="2664296" y="0"/>
                </a:lnTo>
                <a:lnTo>
                  <a:pt x="3552409" y="1280275"/>
                </a:lnTo>
                <a:lnTo>
                  <a:pt x="5328591" y="1280297"/>
                </a:lnTo>
                <a:lnTo>
                  <a:pt x="4440522" y="2560594"/>
                </a:lnTo>
                <a:lnTo>
                  <a:pt x="5328591" y="3840891"/>
                </a:lnTo>
                <a:lnTo>
                  <a:pt x="3552409" y="3840913"/>
                </a:lnTo>
                <a:lnTo>
                  <a:pt x="2664296" y="5121188"/>
                </a:lnTo>
                <a:lnTo>
                  <a:pt x="1776183" y="3840913"/>
                </a:lnTo>
                <a:lnTo>
                  <a:pt x="1" y="3840891"/>
                </a:lnTo>
                <a:lnTo>
                  <a:pt x="888070" y="2560594"/>
                </a:lnTo>
                <a:lnTo>
                  <a:pt x="1" y="1280297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131" name="11 CuadroTexto"/>
          <p:cNvSpPr txBox="1">
            <a:spLocks noChangeArrowheads="1"/>
          </p:cNvSpPr>
          <p:nvPr/>
        </p:nvSpPr>
        <p:spPr bwMode="auto">
          <a:xfrm>
            <a:off x="5591175" y="2428876"/>
            <a:ext cx="1081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800" b="1">
                <a:solidFill>
                  <a:srgbClr val="2F2B20"/>
                </a:solidFill>
                <a:cs typeface="Arial" panose="020B0604020202020204" pitchFamily="34" charset="0"/>
              </a:rPr>
              <a:t>Prim.</a:t>
            </a:r>
          </a:p>
        </p:txBody>
      </p:sp>
      <p:sp>
        <p:nvSpPr>
          <p:cNvPr id="5132" name="15 CuadroTexto"/>
          <p:cNvSpPr txBox="1">
            <a:spLocks noChangeArrowheads="1"/>
          </p:cNvSpPr>
          <p:nvPr/>
        </p:nvSpPr>
        <p:spPr bwMode="auto">
          <a:xfrm>
            <a:off x="3792538" y="3238501"/>
            <a:ext cx="1008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800" b="1">
                <a:solidFill>
                  <a:srgbClr val="2F2B20"/>
                </a:solidFill>
                <a:cs typeface="Arial" panose="020B0604020202020204" pitchFamily="34" charset="0"/>
              </a:rPr>
              <a:t>Sec.</a:t>
            </a:r>
          </a:p>
        </p:txBody>
      </p:sp>
      <p:sp>
        <p:nvSpPr>
          <p:cNvPr id="5133" name="16 CuadroTexto"/>
          <p:cNvSpPr txBox="1">
            <a:spLocks noChangeArrowheads="1"/>
          </p:cNvSpPr>
          <p:nvPr/>
        </p:nvSpPr>
        <p:spPr bwMode="auto">
          <a:xfrm>
            <a:off x="7524751" y="3163889"/>
            <a:ext cx="8429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800" b="1">
                <a:solidFill>
                  <a:srgbClr val="2F2B20"/>
                </a:solidFill>
                <a:cs typeface="Arial" panose="020B0604020202020204" pitchFamily="34" charset="0"/>
              </a:rPr>
              <a:t>Sec.</a:t>
            </a:r>
          </a:p>
        </p:txBody>
      </p:sp>
      <p:sp>
        <p:nvSpPr>
          <p:cNvPr id="5134" name="17 CuadroTexto"/>
          <p:cNvSpPr txBox="1">
            <a:spLocks noChangeArrowheads="1"/>
          </p:cNvSpPr>
          <p:nvPr/>
        </p:nvSpPr>
        <p:spPr bwMode="auto">
          <a:xfrm>
            <a:off x="5719763" y="5686426"/>
            <a:ext cx="952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800" b="1">
                <a:solidFill>
                  <a:srgbClr val="2F2B20"/>
                </a:solidFill>
                <a:cs typeface="Arial" panose="020B0604020202020204" pitchFamily="34" charset="0"/>
              </a:rPr>
              <a:t>Sec.</a:t>
            </a:r>
          </a:p>
        </p:txBody>
      </p:sp>
      <p:sp>
        <p:nvSpPr>
          <p:cNvPr id="5135" name="18 CuadroTexto"/>
          <p:cNvSpPr txBox="1">
            <a:spLocks noChangeArrowheads="1"/>
          </p:cNvSpPr>
          <p:nvPr/>
        </p:nvSpPr>
        <p:spPr bwMode="auto">
          <a:xfrm>
            <a:off x="3790951" y="4965701"/>
            <a:ext cx="1101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800" b="1">
                <a:solidFill>
                  <a:srgbClr val="2F2B20"/>
                </a:solidFill>
                <a:cs typeface="Arial" panose="020B0604020202020204" pitchFamily="34" charset="0"/>
              </a:rPr>
              <a:t>Prim.</a:t>
            </a:r>
          </a:p>
        </p:txBody>
      </p:sp>
      <p:sp>
        <p:nvSpPr>
          <p:cNvPr id="5136" name="19 CuadroTexto"/>
          <p:cNvSpPr txBox="1">
            <a:spLocks noChangeArrowheads="1"/>
          </p:cNvSpPr>
          <p:nvPr/>
        </p:nvSpPr>
        <p:spPr bwMode="auto">
          <a:xfrm>
            <a:off x="7432676" y="4938714"/>
            <a:ext cx="10398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800" b="1">
                <a:solidFill>
                  <a:srgbClr val="2F2B20"/>
                </a:solidFill>
                <a:cs typeface="Arial" panose="020B0604020202020204" pitchFamily="34" charset="0"/>
              </a:rPr>
              <a:t>Prim.</a:t>
            </a:r>
          </a:p>
        </p:txBody>
      </p:sp>
    </p:spTree>
    <p:extLst>
      <p:ext uri="{BB962C8B-B14F-4D97-AF65-F5344CB8AC3E}">
        <p14:creationId xmlns:p14="http://schemas.microsoft.com/office/powerpoint/2010/main" val="18259004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 txBox="1"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  <a:gradFill rotWithShape="0">
            <a:gsLst>
              <a:gs pos="0">
                <a:srgbClr val="A07837"/>
              </a:gs>
              <a:gs pos="100000">
                <a:srgbClr val="D19D4A"/>
              </a:gs>
            </a:gsLst>
            <a:lin ang="16200000"/>
          </a:gradFill>
          <a:effectLst>
            <a:outerShdw dist="22997" dir="5400000" algn="tl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pPr eaLnBrk="1"/>
            <a:r>
              <a:rPr altLang="es-CL" sz="3200">
                <a:solidFill>
                  <a:srgbClr val="FFFFFF"/>
                </a:solidFill>
                <a:latin typeface="Calibri" panose="020F0502020204030204" pitchFamily="34" charset="0"/>
              </a:rPr>
              <a:t>Características generales del Impresionismo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>
          <a:xfrm>
            <a:off x="1981200" y="1196975"/>
            <a:ext cx="8229600" cy="4929188"/>
          </a:xfrm>
        </p:spPr>
        <p:txBody>
          <a:bodyPr/>
          <a:lstStyle/>
          <a:p>
            <a:pPr marL="571500" indent="-571500" eaLnBrk="1" fontAlgn="auto">
              <a:spcAft>
                <a:spcPts val="0"/>
              </a:spcAft>
              <a:buFont typeface="Calibri"/>
              <a:buAutoNum type="romanUcPeriod"/>
              <a:defRPr/>
            </a:pPr>
            <a:r>
              <a:rPr sz="2800" dirty="0"/>
              <a:t>La teoría de los colores: complementarios</a:t>
            </a:r>
          </a:p>
          <a:p>
            <a:pPr marL="0" indent="0" eaLnBrk="1" fontAlgn="auto">
              <a:spcAft>
                <a:spcPts val="0"/>
              </a:spcAft>
              <a:buNone/>
              <a:defRPr/>
            </a:pPr>
            <a:endParaRPr dirty="0"/>
          </a:p>
        </p:txBody>
      </p:sp>
      <p:sp>
        <p:nvSpPr>
          <p:cNvPr id="6148" name="3 Triángulo isósceles"/>
          <p:cNvSpPr>
            <a:spLocks/>
          </p:cNvSpPr>
          <p:nvPr/>
        </p:nvSpPr>
        <p:spPr bwMode="auto">
          <a:xfrm>
            <a:off x="5159375" y="1736726"/>
            <a:ext cx="1873250" cy="1300163"/>
          </a:xfrm>
          <a:custGeom>
            <a:avLst/>
            <a:gdLst>
              <a:gd name="T0" fmla="*/ 936103 w 1872206"/>
              <a:gd name="T1" fmla="*/ 0 h 1299837"/>
              <a:gd name="T2" fmla="*/ 1872206 w 1872206"/>
              <a:gd name="T3" fmla="*/ 649919 h 1299837"/>
              <a:gd name="T4" fmla="*/ 936103 w 1872206"/>
              <a:gd name="T5" fmla="*/ 1299837 h 1299837"/>
              <a:gd name="T6" fmla="*/ 0 w 1872206"/>
              <a:gd name="T7" fmla="*/ 649919 h 1299837"/>
              <a:gd name="T8" fmla="*/ 936103 w 1872206"/>
              <a:gd name="T9" fmla="*/ 0 h 1299837"/>
              <a:gd name="T10" fmla="*/ 468052 w 1872206"/>
              <a:gd name="T11" fmla="*/ 649919 h 1299837"/>
              <a:gd name="T12" fmla="*/ 0 w 1872206"/>
              <a:gd name="T13" fmla="*/ 1299837 h 1299837"/>
              <a:gd name="T14" fmla="*/ 936103 w 1872206"/>
              <a:gd name="T15" fmla="*/ 1299837 h 1299837"/>
              <a:gd name="T16" fmla="*/ 1872206 w 1872206"/>
              <a:gd name="T17" fmla="*/ 1299837 h 1299837"/>
              <a:gd name="T18" fmla="*/ 1404154 w 1872206"/>
              <a:gd name="T19" fmla="*/ 649919 h 1299837"/>
              <a:gd name="T20" fmla="*/ 17694720 60000 65536"/>
              <a:gd name="T21" fmla="*/ 0 60000 65536"/>
              <a:gd name="T22" fmla="*/ 5898240 60000 65536"/>
              <a:gd name="T23" fmla="*/ 11796480 60000 65536"/>
              <a:gd name="T24" fmla="*/ 17694720 60000 65536"/>
              <a:gd name="T25" fmla="*/ 11796480 60000 65536"/>
              <a:gd name="T26" fmla="*/ 5898240 60000 65536"/>
              <a:gd name="T27" fmla="*/ 5898240 60000 65536"/>
              <a:gd name="T28" fmla="*/ 5898240 60000 65536"/>
              <a:gd name="T29" fmla="*/ 0 60000 65536"/>
              <a:gd name="T30" fmla="*/ 468052 w 1872206"/>
              <a:gd name="T31" fmla="*/ 649919 h 1299837"/>
              <a:gd name="T32" fmla="*/ 1404154 w 1872206"/>
              <a:gd name="T33" fmla="*/ 1299837 h 129983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872206" h="1299837">
                <a:moveTo>
                  <a:pt x="0" y="1299837"/>
                </a:moveTo>
                <a:lnTo>
                  <a:pt x="936103" y="0"/>
                </a:lnTo>
                <a:lnTo>
                  <a:pt x="1872206" y="1299837"/>
                </a:lnTo>
                <a:lnTo>
                  <a:pt x="0" y="1299837"/>
                </a:lnTo>
                <a:close/>
              </a:path>
            </a:pathLst>
          </a:custGeom>
          <a:solidFill>
            <a:srgbClr val="FF0000"/>
          </a:solidFill>
          <a:ln w="25402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149" name="4 Triángulo isósceles"/>
          <p:cNvSpPr>
            <a:spLocks/>
          </p:cNvSpPr>
          <p:nvPr/>
        </p:nvSpPr>
        <p:spPr bwMode="auto">
          <a:xfrm rot="10799991">
            <a:off x="3440113" y="3036889"/>
            <a:ext cx="1719262" cy="1260475"/>
          </a:xfrm>
          <a:custGeom>
            <a:avLst/>
            <a:gdLst>
              <a:gd name="T0" fmla="*/ 859902 w 1719803"/>
              <a:gd name="T1" fmla="*/ 0 h 1260756"/>
              <a:gd name="T2" fmla="*/ 1719803 w 1719803"/>
              <a:gd name="T3" fmla="*/ 630378 h 1260756"/>
              <a:gd name="T4" fmla="*/ 859902 w 1719803"/>
              <a:gd name="T5" fmla="*/ 1260756 h 1260756"/>
              <a:gd name="T6" fmla="*/ 0 w 1719803"/>
              <a:gd name="T7" fmla="*/ 630378 h 1260756"/>
              <a:gd name="T8" fmla="*/ 844802 w 1719803"/>
              <a:gd name="T9" fmla="*/ 0 h 1260756"/>
              <a:gd name="T10" fmla="*/ 422401 w 1719803"/>
              <a:gd name="T11" fmla="*/ 630378 h 1260756"/>
              <a:gd name="T12" fmla="*/ 0 w 1719803"/>
              <a:gd name="T13" fmla="*/ 1260756 h 1260756"/>
              <a:gd name="T14" fmla="*/ 844802 w 1719803"/>
              <a:gd name="T15" fmla="*/ 1260756 h 1260756"/>
              <a:gd name="T16" fmla="*/ 1719803 w 1719803"/>
              <a:gd name="T17" fmla="*/ 1260756 h 1260756"/>
              <a:gd name="T18" fmla="*/ 1282302 w 1719803"/>
              <a:gd name="T19" fmla="*/ 630378 h 1260756"/>
              <a:gd name="T20" fmla="*/ 17694720 60000 65536"/>
              <a:gd name="T21" fmla="*/ 0 60000 65536"/>
              <a:gd name="T22" fmla="*/ 5898240 60000 65536"/>
              <a:gd name="T23" fmla="*/ 11796480 60000 65536"/>
              <a:gd name="T24" fmla="*/ 17694720 60000 65536"/>
              <a:gd name="T25" fmla="*/ 11796480 60000 65536"/>
              <a:gd name="T26" fmla="*/ 5898240 60000 65536"/>
              <a:gd name="T27" fmla="*/ 5898240 60000 65536"/>
              <a:gd name="T28" fmla="*/ 5898240 60000 65536"/>
              <a:gd name="T29" fmla="*/ 0 60000 65536"/>
              <a:gd name="T30" fmla="*/ 422401 w 1719803"/>
              <a:gd name="T31" fmla="*/ 630378 h 1260756"/>
              <a:gd name="T32" fmla="*/ 1282302 w 1719803"/>
              <a:gd name="T33" fmla="*/ 1260756 h 126075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19803" h="1260756">
                <a:moveTo>
                  <a:pt x="0" y="1260756"/>
                </a:moveTo>
                <a:lnTo>
                  <a:pt x="844802" y="0"/>
                </a:lnTo>
                <a:lnTo>
                  <a:pt x="1719803" y="1260756"/>
                </a:lnTo>
                <a:lnTo>
                  <a:pt x="0" y="1260756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150" name="5 Triángulo isósceles"/>
          <p:cNvSpPr>
            <a:spLocks/>
          </p:cNvSpPr>
          <p:nvPr/>
        </p:nvSpPr>
        <p:spPr bwMode="auto">
          <a:xfrm rot="10799991">
            <a:off x="5159375" y="5580064"/>
            <a:ext cx="1873250" cy="1260475"/>
          </a:xfrm>
          <a:custGeom>
            <a:avLst/>
            <a:gdLst>
              <a:gd name="T0" fmla="*/ 936103 w 1872206"/>
              <a:gd name="T1" fmla="*/ 0 h 1259741"/>
              <a:gd name="T2" fmla="*/ 1872206 w 1872206"/>
              <a:gd name="T3" fmla="*/ 629871 h 1259741"/>
              <a:gd name="T4" fmla="*/ 936103 w 1872206"/>
              <a:gd name="T5" fmla="*/ 1259741 h 1259741"/>
              <a:gd name="T6" fmla="*/ 0 w 1872206"/>
              <a:gd name="T7" fmla="*/ 629871 h 1259741"/>
              <a:gd name="T8" fmla="*/ 936103 w 1872206"/>
              <a:gd name="T9" fmla="*/ 0 h 1259741"/>
              <a:gd name="T10" fmla="*/ 468052 w 1872206"/>
              <a:gd name="T11" fmla="*/ 629871 h 1259741"/>
              <a:gd name="T12" fmla="*/ 0 w 1872206"/>
              <a:gd name="T13" fmla="*/ 1259741 h 1259741"/>
              <a:gd name="T14" fmla="*/ 936103 w 1872206"/>
              <a:gd name="T15" fmla="*/ 1259741 h 1259741"/>
              <a:gd name="T16" fmla="*/ 1872206 w 1872206"/>
              <a:gd name="T17" fmla="*/ 1259741 h 1259741"/>
              <a:gd name="T18" fmla="*/ 1404155 w 1872206"/>
              <a:gd name="T19" fmla="*/ 629871 h 1259741"/>
              <a:gd name="T20" fmla="*/ 17694720 60000 65536"/>
              <a:gd name="T21" fmla="*/ 0 60000 65536"/>
              <a:gd name="T22" fmla="*/ 5898240 60000 65536"/>
              <a:gd name="T23" fmla="*/ 11796480 60000 65536"/>
              <a:gd name="T24" fmla="*/ 17694720 60000 65536"/>
              <a:gd name="T25" fmla="*/ 11796480 60000 65536"/>
              <a:gd name="T26" fmla="*/ 5898240 60000 65536"/>
              <a:gd name="T27" fmla="*/ 5898240 60000 65536"/>
              <a:gd name="T28" fmla="*/ 5898240 60000 65536"/>
              <a:gd name="T29" fmla="*/ 0 60000 65536"/>
              <a:gd name="T30" fmla="*/ 468052 w 1872206"/>
              <a:gd name="T31" fmla="*/ 629871 h 1259741"/>
              <a:gd name="T32" fmla="*/ 1404155 w 1872206"/>
              <a:gd name="T33" fmla="*/ 1259741 h 125974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872206" h="1259741">
                <a:moveTo>
                  <a:pt x="0" y="1259741"/>
                </a:moveTo>
                <a:lnTo>
                  <a:pt x="936103" y="0"/>
                </a:lnTo>
                <a:lnTo>
                  <a:pt x="1872206" y="1259741"/>
                </a:lnTo>
                <a:lnTo>
                  <a:pt x="0" y="1259741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151" name="6 Triángulo isósceles"/>
          <p:cNvSpPr>
            <a:spLocks/>
          </p:cNvSpPr>
          <p:nvPr/>
        </p:nvSpPr>
        <p:spPr bwMode="auto">
          <a:xfrm rot="10799991">
            <a:off x="7032626" y="3036889"/>
            <a:ext cx="1736725" cy="1368425"/>
          </a:xfrm>
          <a:custGeom>
            <a:avLst/>
            <a:gdLst>
              <a:gd name="T0" fmla="*/ 868287 w 1736573"/>
              <a:gd name="T1" fmla="*/ 0 h 1368152"/>
              <a:gd name="T2" fmla="*/ 1736573 w 1736573"/>
              <a:gd name="T3" fmla="*/ 684076 h 1368152"/>
              <a:gd name="T4" fmla="*/ 868287 w 1736573"/>
              <a:gd name="T5" fmla="*/ 1368152 h 1368152"/>
              <a:gd name="T6" fmla="*/ 0 w 1736573"/>
              <a:gd name="T7" fmla="*/ 684076 h 1368152"/>
              <a:gd name="T8" fmla="*/ 890792 w 1736573"/>
              <a:gd name="T9" fmla="*/ 0 h 1368152"/>
              <a:gd name="T10" fmla="*/ 445396 w 1736573"/>
              <a:gd name="T11" fmla="*/ 684076 h 1368152"/>
              <a:gd name="T12" fmla="*/ 0 w 1736573"/>
              <a:gd name="T13" fmla="*/ 1368152 h 1368152"/>
              <a:gd name="T14" fmla="*/ 890792 w 1736573"/>
              <a:gd name="T15" fmla="*/ 1368152 h 1368152"/>
              <a:gd name="T16" fmla="*/ 1736573 w 1736573"/>
              <a:gd name="T17" fmla="*/ 1368152 h 1368152"/>
              <a:gd name="T18" fmla="*/ 1313683 w 1736573"/>
              <a:gd name="T19" fmla="*/ 684076 h 1368152"/>
              <a:gd name="T20" fmla="*/ 17694720 60000 65536"/>
              <a:gd name="T21" fmla="*/ 0 60000 65536"/>
              <a:gd name="T22" fmla="*/ 5898240 60000 65536"/>
              <a:gd name="T23" fmla="*/ 11796480 60000 65536"/>
              <a:gd name="T24" fmla="*/ 17694720 60000 65536"/>
              <a:gd name="T25" fmla="*/ 11796480 60000 65536"/>
              <a:gd name="T26" fmla="*/ 5898240 60000 65536"/>
              <a:gd name="T27" fmla="*/ 5898240 60000 65536"/>
              <a:gd name="T28" fmla="*/ 5898240 60000 65536"/>
              <a:gd name="T29" fmla="*/ 0 60000 65536"/>
              <a:gd name="T30" fmla="*/ 445396 w 1736573"/>
              <a:gd name="T31" fmla="*/ 684076 h 1368152"/>
              <a:gd name="T32" fmla="*/ 1313683 w 1736573"/>
              <a:gd name="T33" fmla="*/ 1368152 h 136815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36573" h="1368152">
                <a:moveTo>
                  <a:pt x="0" y="1368152"/>
                </a:moveTo>
                <a:lnTo>
                  <a:pt x="890792" y="0"/>
                </a:lnTo>
                <a:lnTo>
                  <a:pt x="1736573" y="1368152"/>
                </a:lnTo>
                <a:lnTo>
                  <a:pt x="0" y="1368152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152" name="7 Triángulo isósceles"/>
          <p:cNvSpPr>
            <a:spLocks/>
          </p:cNvSpPr>
          <p:nvPr/>
        </p:nvSpPr>
        <p:spPr bwMode="auto">
          <a:xfrm>
            <a:off x="7032626" y="4405314"/>
            <a:ext cx="1736725" cy="1184275"/>
          </a:xfrm>
          <a:custGeom>
            <a:avLst/>
            <a:gdLst>
              <a:gd name="T0" fmla="*/ 868287 w 1736573"/>
              <a:gd name="T1" fmla="*/ 0 h 1184431"/>
              <a:gd name="T2" fmla="*/ 1736573 w 1736573"/>
              <a:gd name="T3" fmla="*/ 592216 h 1184431"/>
              <a:gd name="T4" fmla="*/ 868287 w 1736573"/>
              <a:gd name="T5" fmla="*/ 1184431 h 1184431"/>
              <a:gd name="T6" fmla="*/ 0 w 1736573"/>
              <a:gd name="T7" fmla="*/ 592216 h 1184431"/>
              <a:gd name="T8" fmla="*/ 824751 w 1736573"/>
              <a:gd name="T9" fmla="*/ 0 h 1184431"/>
              <a:gd name="T10" fmla="*/ 412375 w 1736573"/>
              <a:gd name="T11" fmla="*/ 592216 h 1184431"/>
              <a:gd name="T12" fmla="*/ 0 w 1736573"/>
              <a:gd name="T13" fmla="*/ 1184431 h 1184431"/>
              <a:gd name="T14" fmla="*/ 824751 w 1736573"/>
              <a:gd name="T15" fmla="*/ 1184431 h 1184431"/>
              <a:gd name="T16" fmla="*/ 1736573 w 1736573"/>
              <a:gd name="T17" fmla="*/ 1184431 h 1184431"/>
              <a:gd name="T18" fmla="*/ 1280662 w 1736573"/>
              <a:gd name="T19" fmla="*/ 592216 h 1184431"/>
              <a:gd name="T20" fmla="*/ 17694720 60000 65536"/>
              <a:gd name="T21" fmla="*/ 0 60000 65536"/>
              <a:gd name="T22" fmla="*/ 5898240 60000 65536"/>
              <a:gd name="T23" fmla="*/ 11796480 60000 65536"/>
              <a:gd name="T24" fmla="*/ 17694720 60000 65536"/>
              <a:gd name="T25" fmla="*/ 11796480 60000 65536"/>
              <a:gd name="T26" fmla="*/ 5898240 60000 65536"/>
              <a:gd name="T27" fmla="*/ 5898240 60000 65536"/>
              <a:gd name="T28" fmla="*/ 5898240 60000 65536"/>
              <a:gd name="T29" fmla="*/ 0 60000 65536"/>
              <a:gd name="T30" fmla="*/ 412375 w 1736573"/>
              <a:gd name="T31" fmla="*/ 592216 h 1184431"/>
              <a:gd name="T32" fmla="*/ 1280662 w 1736573"/>
              <a:gd name="T33" fmla="*/ 1184431 h 118443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36573" h="1184431">
                <a:moveTo>
                  <a:pt x="0" y="1184431"/>
                </a:moveTo>
                <a:lnTo>
                  <a:pt x="824751" y="0"/>
                </a:lnTo>
                <a:lnTo>
                  <a:pt x="1736573" y="1184431"/>
                </a:lnTo>
                <a:lnTo>
                  <a:pt x="0" y="1184431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153" name="8 Triángulo isósceles"/>
          <p:cNvSpPr>
            <a:spLocks/>
          </p:cNvSpPr>
          <p:nvPr/>
        </p:nvSpPr>
        <p:spPr bwMode="auto">
          <a:xfrm>
            <a:off x="3440113" y="4297363"/>
            <a:ext cx="1719262" cy="1282700"/>
          </a:xfrm>
          <a:custGeom>
            <a:avLst/>
            <a:gdLst>
              <a:gd name="T0" fmla="*/ 859902 w 1719803"/>
              <a:gd name="T1" fmla="*/ 0 h 1283067"/>
              <a:gd name="T2" fmla="*/ 1719803 w 1719803"/>
              <a:gd name="T3" fmla="*/ 641534 h 1283067"/>
              <a:gd name="T4" fmla="*/ 859902 w 1719803"/>
              <a:gd name="T5" fmla="*/ 1283067 h 1283067"/>
              <a:gd name="T6" fmla="*/ 0 w 1719803"/>
              <a:gd name="T7" fmla="*/ 641534 h 1283067"/>
              <a:gd name="T8" fmla="*/ 859902 w 1719803"/>
              <a:gd name="T9" fmla="*/ 0 h 1283067"/>
              <a:gd name="T10" fmla="*/ 429951 w 1719803"/>
              <a:gd name="T11" fmla="*/ 641534 h 1283067"/>
              <a:gd name="T12" fmla="*/ 0 w 1719803"/>
              <a:gd name="T13" fmla="*/ 1283067 h 1283067"/>
              <a:gd name="T14" fmla="*/ 859902 w 1719803"/>
              <a:gd name="T15" fmla="*/ 1283067 h 1283067"/>
              <a:gd name="T16" fmla="*/ 1719803 w 1719803"/>
              <a:gd name="T17" fmla="*/ 1283067 h 1283067"/>
              <a:gd name="T18" fmla="*/ 1289852 w 1719803"/>
              <a:gd name="T19" fmla="*/ 641534 h 1283067"/>
              <a:gd name="T20" fmla="*/ 17694720 60000 65536"/>
              <a:gd name="T21" fmla="*/ 0 60000 65536"/>
              <a:gd name="T22" fmla="*/ 5898240 60000 65536"/>
              <a:gd name="T23" fmla="*/ 11796480 60000 65536"/>
              <a:gd name="T24" fmla="*/ 17694720 60000 65536"/>
              <a:gd name="T25" fmla="*/ 11796480 60000 65536"/>
              <a:gd name="T26" fmla="*/ 5898240 60000 65536"/>
              <a:gd name="T27" fmla="*/ 5898240 60000 65536"/>
              <a:gd name="T28" fmla="*/ 5898240 60000 65536"/>
              <a:gd name="T29" fmla="*/ 0 60000 65536"/>
              <a:gd name="T30" fmla="*/ 429951 w 1719803"/>
              <a:gd name="T31" fmla="*/ 641534 h 1283067"/>
              <a:gd name="T32" fmla="*/ 1289852 w 1719803"/>
              <a:gd name="T33" fmla="*/ 1283067 h 128306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19803" h="1283067">
                <a:moveTo>
                  <a:pt x="0" y="1283067"/>
                </a:moveTo>
                <a:lnTo>
                  <a:pt x="859902" y="0"/>
                </a:lnTo>
                <a:lnTo>
                  <a:pt x="1719803" y="1283067"/>
                </a:lnTo>
                <a:lnTo>
                  <a:pt x="0" y="1283067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154" name="9 Estrella de 6 puntas"/>
          <p:cNvSpPr>
            <a:spLocks/>
          </p:cNvSpPr>
          <p:nvPr/>
        </p:nvSpPr>
        <p:spPr bwMode="auto">
          <a:xfrm>
            <a:off x="3440114" y="1736726"/>
            <a:ext cx="5329237" cy="5121275"/>
          </a:xfrm>
          <a:custGeom>
            <a:avLst/>
            <a:gdLst>
              <a:gd name="T0" fmla="*/ 2664296 w 5328592"/>
              <a:gd name="T1" fmla="*/ 0 h 5121188"/>
              <a:gd name="T2" fmla="*/ 5328592 w 5328592"/>
              <a:gd name="T3" fmla="*/ 2560594 h 5121188"/>
              <a:gd name="T4" fmla="*/ 2664296 w 5328592"/>
              <a:gd name="T5" fmla="*/ 5121188 h 5121188"/>
              <a:gd name="T6" fmla="*/ 0 w 5328592"/>
              <a:gd name="T7" fmla="*/ 2560594 h 5121188"/>
              <a:gd name="T8" fmla="*/ 5328591 w 5328592"/>
              <a:gd name="T9" fmla="*/ 1280297 h 5121188"/>
              <a:gd name="T10" fmla="*/ 5328591 w 5328592"/>
              <a:gd name="T11" fmla="*/ 3840891 h 5121188"/>
              <a:gd name="T12" fmla="*/ 1 w 5328592"/>
              <a:gd name="T13" fmla="*/ 3840891 h 5121188"/>
              <a:gd name="T14" fmla="*/ 1 w 5328592"/>
              <a:gd name="T15" fmla="*/ 1280297 h 5121188"/>
              <a:gd name="T16" fmla="*/ 17694720 60000 65536"/>
              <a:gd name="T17" fmla="*/ 0 60000 65536"/>
              <a:gd name="T18" fmla="*/ 5898240 60000 65536"/>
              <a:gd name="T19" fmla="*/ 11796480 60000 65536"/>
              <a:gd name="T20" fmla="*/ 0 60000 65536"/>
              <a:gd name="T21" fmla="*/ 0 60000 65536"/>
              <a:gd name="T22" fmla="*/ 11796480 60000 65536"/>
              <a:gd name="T23" fmla="*/ 11796480 60000 65536"/>
              <a:gd name="T24" fmla="*/ 888070 w 5328592"/>
              <a:gd name="T25" fmla="*/ 1280275 h 5121188"/>
              <a:gd name="T26" fmla="*/ 4440522 w 5328592"/>
              <a:gd name="T27" fmla="*/ 3840913 h 512118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328592" h="5121188">
                <a:moveTo>
                  <a:pt x="1" y="1280297"/>
                </a:moveTo>
                <a:lnTo>
                  <a:pt x="1776183" y="1280275"/>
                </a:lnTo>
                <a:lnTo>
                  <a:pt x="2664296" y="0"/>
                </a:lnTo>
                <a:lnTo>
                  <a:pt x="3552409" y="1280275"/>
                </a:lnTo>
                <a:lnTo>
                  <a:pt x="5328591" y="1280297"/>
                </a:lnTo>
                <a:lnTo>
                  <a:pt x="4440522" y="2560594"/>
                </a:lnTo>
                <a:lnTo>
                  <a:pt x="5328591" y="3840891"/>
                </a:lnTo>
                <a:lnTo>
                  <a:pt x="3552409" y="3840913"/>
                </a:lnTo>
                <a:lnTo>
                  <a:pt x="2664296" y="5121188"/>
                </a:lnTo>
                <a:lnTo>
                  <a:pt x="1776183" y="3840913"/>
                </a:lnTo>
                <a:lnTo>
                  <a:pt x="1" y="3840891"/>
                </a:lnTo>
                <a:lnTo>
                  <a:pt x="888070" y="2560594"/>
                </a:lnTo>
                <a:lnTo>
                  <a:pt x="1" y="1280297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155" name="11 CuadroTexto"/>
          <p:cNvSpPr txBox="1">
            <a:spLocks noChangeArrowheads="1"/>
          </p:cNvSpPr>
          <p:nvPr/>
        </p:nvSpPr>
        <p:spPr bwMode="auto">
          <a:xfrm>
            <a:off x="5591175" y="2428876"/>
            <a:ext cx="1081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800" b="1">
                <a:solidFill>
                  <a:srgbClr val="2F2B20"/>
                </a:solidFill>
                <a:cs typeface="Arial" panose="020B0604020202020204" pitchFamily="34" charset="0"/>
              </a:rPr>
              <a:t>Prim.</a:t>
            </a:r>
          </a:p>
        </p:txBody>
      </p:sp>
      <p:sp>
        <p:nvSpPr>
          <p:cNvPr id="6156" name="15 CuadroTexto"/>
          <p:cNvSpPr txBox="1">
            <a:spLocks noChangeArrowheads="1"/>
          </p:cNvSpPr>
          <p:nvPr/>
        </p:nvSpPr>
        <p:spPr bwMode="auto">
          <a:xfrm>
            <a:off x="3798889" y="3238501"/>
            <a:ext cx="10112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800" b="1">
                <a:solidFill>
                  <a:srgbClr val="2F2B20"/>
                </a:solidFill>
                <a:cs typeface="Arial" panose="020B0604020202020204" pitchFamily="34" charset="0"/>
              </a:rPr>
              <a:t>Sec.</a:t>
            </a:r>
          </a:p>
        </p:txBody>
      </p:sp>
      <p:sp>
        <p:nvSpPr>
          <p:cNvPr id="6157" name="16 Flecha arriba y abajo"/>
          <p:cNvSpPr>
            <a:spLocks/>
          </p:cNvSpPr>
          <p:nvPr/>
        </p:nvSpPr>
        <p:spPr bwMode="auto">
          <a:xfrm flipH="1">
            <a:off x="5970589" y="3238500"/>
            <a:ext cx="238125" cy="2224088"/>
          </a:xfrm>
          <a:custGeom>
            <a:avLst/>
            <a:gdLst>
              <a:gd name="T0" fmla="*/ 118538 w 237076"/>
              <a:gd name="T1" fmla="*/ 0 h 2223226"/>
              <a:gd name="T2" fmla="*/ 237076 w 237076"/>
              <a:gd name="T3" fmla="*/ 1111613 h 2223226"/>
              <a:gd name="T4" fmla="*/ 118538 w 237076"/>
              <a:gd name="T5" fmla="*/ 2223226 h 2223226"/>
              <a:gd name="T6" fmla="*/ 0 w 237076"/>
              <a:gd name="T7" fmla="*/ 1111613 h 2223226"/>
              <a:gd name="T8" fmla="*/ 0 w 237076"/>
              <a:gd name="T9" fmla="*/ 118538 h 2223226"/>
              <a:gd name="T10" fmla="*/ 59269 w 237076"/>
              <a:gd name="T11" fmla="*/ 1111613 h 2223226"/>
              <a:gd name="T12" fmla="*/ 0 w 237076"/>
              <a:gd name="T13" fmla="*/ 2104688 h 2223226"/>
              <a:gd name="T14" fmla="*/ 237076 w 237076"/>
              <a:gd name="T15" fmla="*/ 2104688 h 2223226"/>
              <a:gd name="T16" fmla="*/ 177807 w 237076"/>
              <a:gd name="T17" fmla="*/ 1111613 h 2223226"/>
              <a:gd name="T18" fmla="*/ 237076 w 237076"/>
              <a:gd name="T19" fmla="*/ 118538 h 2223226"/>
              <a:gd name="T20" fmla="*/ 17694720 60000 65536"/>
              <a:gd name="T21" fmla="*/ 0 60000 65536"/>
              <a:gd name="T22" fmla="*/ 5898240 60000 65536"/>
              <a:gd name="T23" fmla="*/ 11796480 60000 65536"/>
              <a:gd name="T24" fmla="*/ 11796480 60000 65536"/>
              <a:gd name="T25" fmla="*/ 11796480 60000 65536"/>
              <a:gd name="T26" fmla="*/ 11796480 60000 65536"/>
              <a:gd name="T27" fmla="*/ 0 60000 65536"/>
              <a:gd name="T28" fmla="*/ 0 60000 65536"/>
              <a:gd name="T29" fmla="*/ 0 60000 65536"/>
              <a:gd name="T30" fmla="*/ 59269 w 237076"/>
              <a:gd name="T31" fmla="*/ 59269 h 2223226"/>
              <a:gd name="T32" fmla="*/ 177807 w 237076"/>
              <a:gd name="T33" fmla="*/ 2163957 h 222322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37076" h="2223226">
                <a:moveTo>
                  <a:pt x="0" y="118538"/>
                </a:moveTo>
                <a:lnTo>
                  <a:pt x="118538" y="0"/>
                </a:lnTo>
                <a:lnTo>
                  <a:pt x="237076" y="118538"/>
                </a:lnTo>
                <a:lnTo>
                  <a:pt x="177807" y="118538"/>
                </a:lnTo>
                <a:lnTo>
                  <a:pt x="177807" y="2104688"/>
                </a:lnTo>
                <a:lnTo>
                  <a:pt x="237076" y="2104688"/>
                </a:lnTo>
                <a:lnTo>
                  <a:pt x="118538" y="2223226"/>
                </a:lnTo>
                <a:lnTo>
                  <a:pt x="0" y="2104688"/>
                </a:lnTo>
                <a:lnTo>
                  <a:pt x="59269" y="2104688"/>
                </a:lnTo>
                <a:lnTo>
                  <a:pt x="59269" y="118538"/>
                </a:lnTo>
                <a:lnTo>
                  <a:pt x="0" y="118538"/>
                </a:lnTo>
                <a:close/>
              </a:path>
            </a:pathLst>
          </a:custGeom>
          <a:solidFill>
            <a:srgbClr val="A9A57C"/>
          </a:solidFill>
          <a:ln w="25402">
            <a:solidFill>
              <a:srgbClr val="7B7859"/>
            </a:solidFill>
            <a:prstDash val="solid"/>
            <a:round/>
            <a:headEnd/>
            <a:tailEnd/>
          </a:ln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158" name="17 Flecha arriba y abajo"/>
          <p:cNvSpPr>
            <a:spLocks/>
          </p:cNvSpPr>
          <p:nvPr/>
        </p:nvSpPr>
        <p:spPr bwMode="auto">
          <a:xfrm rot="3829134">
            <a:off x="5891214" y="3084514"/>
            <a:ext cx="255587" cy="2414587"/>
          </a:xfrm>
          <a:custGeom>
            <a:avLst/>
            <a:gdLst>
              <a:gd name="T0" fmla="*/ 127737 w 255474"/>
              <a:gd name="T1" fmla="*/ 0 h 2415378"/>
              <a:gd name="T2" fmla="*/ 255474 w 255474"/>
              <a:gd name="T3" fmla="*/ 1207689 h 2415378"/>
              <a:gd name="T4" fmla="*/ 127737 w 255474"/>
              <a:gd name="T5" fmla="*/ 2415378 h 2415378"/>
              <a:gd name="T6" fmla="*/ 0 w 255474"/>
              <a:gd name="T7" fmla="*/ 1207689 h 2415378"/>
              <a:gd name="T8" fmla="*/ 0 w 255474"/>
              <a:gd name="T9" fmla="*/ 127737 h 2415378"/>
              <a:gd name="T10" fmla="*/ 63868 w 255474"/>
              <a:gd name="T11" fmla="*/ 1207689 h 2415378"/>
              <a:gd name="T12" fmla="*/ 0 w 255474"/>
              <a:gd name="T13" fmla="*/ 2287641 h 2415378"/>
              <a:gd name="T14" fmla="*/ 255474 w 255474"/>
              <a:gd name="T15" fmla="*/ 2287641 h 2415378"/>
              <a:gd name="T16" fmla="*/ 191605 w 255474"/>
              <a:gd name="T17" fmla="*/ 1207689 h 2415378"/>
              <a:gd name="T18" fmla="*/ 255474 w 255474"/>
              <a:gd name="T19" fmla="*/ 127737 h 2415378"/>
              <a:gd name="T20" fmla="*/ 17694720 60000 65536"/>
              <a:gd name="T21" fmla="*/ 0 60000 65536"/>
              <a:gd name="T22" fmla="*/ 5898240 60000 65536"/>
              <a:gd name="T23" fmla="*/ 11796480 60000 65536"/>
              <a:gd name="T24" fmla="*/ 11796480 60000 65536"/>
              <a:gd name="T25" fmla="*/ 11796480 60000 65536"/>
              <a:gd name="T26" fmla="*/ 11796480 60000 65536"/>
              <a:gd name="T27" fmla="*/ 0 60000 65536"/>
              <a:gd name="T28" fmla="*/ 0 60000 65536"/>
              <a:gd name="T29" fmla="*/ 0 60000 65536"/>
              <a:gd name="T30" fmla="*/ 63868 w 255474"/>
              <a:gd name="T31" fmla="*/ 63868 h 2415378"/>
              <a:gd name="T32" fmla="*/ 191605 w 255474"/>
              <a:gd name="T33" fmla="*/ 2351509 h 241537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55474" h="2415378">
                <a:moveTo>
                  <a:pt x="0" y="127737"/>
                </a:moveTo>
                <a:lnTo>
                  <a:pt x="127737" y="0"/>
                </a:lnTo>
                <a:lnTo>
                  <a:pt x="255474" y="127737"/>
                </a:lnTo>
                <a:lnTo>
                  <a:pt x="191605" y="127737"/>
                </a:lnTo>
                <a:lnTo>
                  <a:pt x="191605" y="2287641"/>
                </a:lnTo>
                <a:lnTo>
                  <a:pt x="255474" y="2287641"/>
                </a:lnTo>
                <a:lnTo>
                  <a:pt x="127737" y="2415378"/>
                </a:lnTo>
                <a:lnTo>
                  <a:pt x="0" y="2287641"/>
                </a:lnTo>
                <a:lnTo>
                  <a:pt x="63868" y="2287641"/>
                </a:lnTo>
                <a:lnTo>
                  <a:pt x="63868" y="127737"/>
                </a:lnTo>
                <a:lnTo>
                  <a:pt x="0" y="127737"/>
                </a:lnTo>
                <a:close/>
              </a:path>
            </a:pathLst>
          </a:custGeom>
          <a:solidFill>
            <a:srgbClr val="A9A57C"/>
          </a:solidFill>
          <a:ln w="25402">
            <a:solidFill>
              <a:srgbClr val="7B7859"/>
            </a:solidFill>
            <a:prstDash val="solid"/>
            <a:round/>
            <a:headEnd/>
            <a:tailEnd/>
          </a:ln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159" name="19 Flecha arriba y abajo"/>
          <p:cNvSpPr>
            <a:spLocks/>
          </p:cNvSpPr>
          <p:nvPr/>
        </p:nvSpPr>
        <p:spPr bwMode="auto">
          <a:xfrm rot="6928831" flipH="1">
            <a:off x="5895976" y="2987676"/>
            <a:ext cx="279400" cy="2581275"/>
          </a:xfrm>
          <a:custGeom>
            <a:avLst/>
            <a:gdLst>
              <a:gd name="T0" fmla="*/ 140008 w 280016"/>
              <a:gd name="T1" fmla="*/ 0 h 2581643"/>
              <a:gd name="T2" fmla="*/ 280016 w 280016"/>
              <a:gd name="T3" fmla="*/ 1290822 h 2581643"/>
              <a:gd name="T4" fmla="*/ 140008 w 280016"/>
              <a:gd name="T5" fmla="*/ 2581643 h 2581643"/>
              <a:gd name="T6" fmla="*/ 0 w 280016"/>
              <a:gd name="T7" fmla="*/ 1290822 h 2581643"/>
              <a:gd name="T8" fmla="*/ 0 w 280016"/>
              <a:gd name="T9" fmla="*/ 140008 h 2581643"/>
              <a:gd name="T10" fmla="*/ 70004 w 280016"/>
              <a:gd name="T11" fmla="*/ 1290821 h 2581643"/>
              <a:gd name="T12" fmla="*/ 0 w 280016"/>
              <a:gd name="T13" fmla="*/ 2441635 h 2581643"/>
              <a:gd name="T14" fmla="*/ 280016 w 280016"/>
              <a:gd name="T15" fmla="*/ 2441635 h 2581643"/>
              <a:gd name="T16" fmla="*/ 210012 w 280016"/>
              <a:gd name="T17" fmla="*/ 1290821 h 2581643"/>
              <a:gd name="T18" fmla="*/ 280016 w 280016"/>
              <a:gd name="T19" fmla="*/ 140008 h 2581643"/>
              <a:gd name="T20" fmla="*/ 17694720 60000 65536"/>
              <a:gd name="T21" fmla="*/ 0 60000 65536"/>
              <a:gd name="T22" fmla="*/ 5898240 60000 65536"/>
              <a:gd name="T23" fmla="*/ 11796480 60000 65536"/>
              <a:gd name="T24" fmla="*/ 11796480 60000 65536"/>
              <a:gd name="T25" fmla="*/ 11796480 60000 65536"/>
              <a:gd name="T26" fmla="*/ 11796480 60000 65536"/>
              <a:gd name="T27" fmla="*/ 0 60000 65536"/>
              <a:gd name="T28" fmla="*/ 0 60000 65536"/>
              <a:gd name="T29" fmla="*/ 0 60000 65536"/>
              <a:gd name="T30" fmla="*/ 70004 w 280016"/>
              <a:gd name="T31" fmla="*/ 70004 h 2581643"/>
              <a:gd name="T32" fmla="*/ 210012 w 280016"/>
              <a:gd name="T33" fmla="*/ 2511639 h 258164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80016" h="2581643">
                <a:moveTo>
                  <a:pt x="0" y="140008"/>
                </a:moveTo>
                <a:lnTo>
                  <a:pt x="140008" y="0"/>
                </a:lnTo>
                <a:lnTo>
                  <a:pt x="280016" y="140008"/>
                </a:lnTo>
                <a:lnTo>
                  <a:pt x="210012" y="140008"/>
                </a:lnTo>
                <a:lnTo>
                  <a:pt x="210012" y="2441635"/>
                </a:lnTo>
                <a:lnTo>
                  <a:pt x="280016" y="2441635"/>
                </a:lnTo>
                <a:lnTo>
                  <a:pt x="140008" y="2581643"/>
                </a:lnTo>
                <a:lnTo>
                  <a:pt x="0" y="2441635"/>
                </a:lnTo>
                <a:lnTo>
                  <a:pt x="70004" y="2441635"/>
                </a:lnTo>
                <a:lnTo>
                  <a:pt x="70004" y="140008"/>
                </a:lnTo>
                <a:lnTo>
                  <a:pt x="0" y="140008"/>
                </a:lnTo>
                <a:close/>
              </a:path>
            </a:pathLst>
          </a:custGeom>
          <a:solidFill>
            <a:srgbClr val="A9A57C"/>
          </a:solidFill>
          <a:ln w="25402">
            <a:solidFill>
              <a:srgbClr val="7B7859"/>
            </a:solidFill>
            <a:prstDash val="solid"/>
            <a:round/>
            <a:headEnd/>
            <a:tailEnd/>
          </a:ln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6" name="20 CuadroTexto"/>
          <p:cNvSpPr txBox="1"/>
          <p:nvPr/>
        </p:nvSpPr>
        <p:spPr>
          <a:xfrm>
            <a:off x="7261226" y="5540375"/>
            <a:ext cx="3406775" cy="12017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kern="0" dirty="0">
                <a:solidFill>
                  <a:srgbClr val="2F2B20"/>
                </a:solidFill>
                <a:cs typeface="Arial" panose="020B0604020202020204" pitchFamily="34" charset="0"/>
              </a:rPr>
              <a:t>Parejas de complementarios:</a:t>
            </a:r>
          </a:p>
          <a:p>
            <a:pPr marL="285750" indent="-2857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kern="0" dirty="0">
                <a:solidFill>
                  <a:srgbClr val="2F2B20"/>
                </a:solidFill>
                <a:cs typeface="Arial" panose="020B0604020202020204" pitchFamily="34" charset="0"/>
              </a:rPr>
              <a:t>Rojo – verde</a:t>
            </a:r>
          </a:p>
          <a:p>
            <a:pPr marL="285750" indent="-2857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kern="0" dirty="0">
                <a:solidFill>
                  <a:srgbClr val="2F2B20"/>
                </a:solidFill>
                <a:cs typeface="Arial" panose="020B0604020202020204" pitchFamily="34" charset="0"/>
              </a:rPr>
              <a:t>Azul – naranja</a:t>
            </a:r>
          </a:p>
          <a:p>
            <a:pPr marL="285750" indent="-2857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kern="0" dirty="0">
                <a:solidFill>
                  <a:srgbClr val="2F2B20"/>
                </a:solidFill>
                <a:cs typeface="Arial" panose="020B0604020202020204" pitchFamily="34" charset="0"/>
              </a:rPr>
              <a:t>Amarillo – violeta</a:t>
            </a:r>
          </a:p>
        </p:txBody>
      </p:sp>
      <p:sp>
        <p:nvSpPr>
          <p:cNvPr id="6161" name="20 CuadroTexto"/>
          <p:cNvSpPr txBox="1">
            <a:spLocks noChangeArrowheads="1"/>
          </p:cNvSpPr>
          <p:nvPr/>
        </p:nvSpPr>
        <p:spPr bwMode="auto">
          <a:xfrm>
            <a:off x="3798888" y="5024439"/>
            <a:ext cx="10795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800" b="1">
                <a:solidFill>
                  <a:srgbClr val="2F2B20"/>
                </a:solidFill>
                <a:cs typeface="Arial" panose="020B0604020202020204" pitchFamily="34" charset="0"/>
              </a:rPr>
              <a:t>Prim.</a:t>
            </a:r>
          </a:p>
        </p:txBody>
      </p:sp>
      <p:sp>
        <p:nvSpPr>
          <p:cNvPr id="6162" name="21 CuadroTexto"/>
          <p:cNvSpPr txBox="1">
            <a:spLocks noChangeArrowheads="1"/>
          </p:cNvSpPr>
          <p:nvPr/>
        </p:nvSpPr>
        <p:spPr bwMode="auto">
          <a:xfrm>
            <a:off x="7359650" y="5002214"/>
            <a:ext cx="1081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800" b="1">
                <a:solidFill>
                  <a:srgbClr val="2F2B20"/>
                </a:solidFill>
                <a:cs typeface="Arial" panose="020B0604020202020204" pitchFamily="34" charset="0"/>
              </a:rPr>
              <a:t>Prim.</a:t>
            </a:r>
          </a:p>
        </p:txBody>
      </p:sp>
      <p:sp>
        <p:nvSpPr>
          <p:cNvPr id="6163" name="22 CuadroTexto"/>
          <p:cNvSpPr txBox="1">
            <a:spLocks noChangeArrowheads="1"/>
          </p:cNvSpPr>
          <p:nvPr/>
        </p:nvSpPr>
        <p:spPr bwMode="auto">
          <a:xfrm>
            <a:off x="7359651" y="3143251"/>
            <a:ext cx="1012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800" b="1">
                <a:solidFill>
                  <a:srgbClr val="2F2B20"/>
                </a:solidFill>
                <a:cs typeface="Arial" panose="020B0604020202020204" pitchFamily="34" charset="0"/>
              </a:rPr>
              <a:t>Sec.</a:t>
            </a:r>
          </a:p>
        </p:txBody>
      </p:sp>
      <p:sp>
        <p:nvSpPr>
          <p:cNvPr id="6164" name="23 CuadroTexto"/>
          <p:cNvSpPr txBox="1">
            <a:spLocks noChangeArrowheads="1"/>
          </p:cNvSpPr>
          <p:nvPr/>
        </p:nvSpPr>
        <p:spPr bwMode="auto">
          <a:xfrm>
            <a:off x="5583239" y="5589589"/>
            <a:ext cx="10128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800" b="1">
                <a:solidFill>
                  <a:srgbClr val="2F2B20"/>
                </a:solidFill>
                <a:cs typeface="Arial" panose="020B0604020202020204" pitchFamily="34" charset="0"/>
              </a:rPr>
              <a:t>Sec.</a:t>
            </a:r>
          </a:p>
        </p:txBody>
      </p:sp>
    </p:spTree>
    <p:extLst>
      <p:ext uri="{BB962C8B-B14F-4D97-AF65-F5344CB8AC3E}">
        <p14:creationId xmlns:p14="http://schemas.microsoft.com/office/powerpoint/2010/main" val="30860547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 noGrp="1"/>
          </p:cNvSpPr>
          <p:nvPr>
            <p:ph idx="1"/>
          </p:nvPr>
        </p:nvSpPr>
        <p:spPr>
          <a:xfrm>
            <a:off x="1981200" y="1196975"/>
            <a:ext cx="8229600" cy="4929188"/>
          </a:xfrm>
        </p:spPr>
        <p:txBody>
          <a:bodyPr/>
          <a:lstStyle/>
          <a:p>
            <a:pPr marL="0" indent="0" eaLnBrk="1" fontAlgn="auto">
              <a:spcAft>
                <a:spcPts val="0"/>
              </a:spcAft>
              <a:buNone/>
              <a:defRPr/>
            </a:pPr>
            <a:r>
              <a:rPr dirty="0"/>
              <a:t>II</a:t>
            </a:r>
            <a:r>
              <a:rPr dirty="0" smtClean="0"/>
              <a:t>. La </a:t>
            </a:r>
            <a:r>
              <a:rPr dirty="0"/>
              <a:t>plasmación de la luz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sz="2800" dirty="0"/>
              <a:t>Los colores no son inmutables, varían de acuerdo a la luz que llegue a los objetos.</a:t>
            </a:r>
          </a:p>
        </p:txBody>
      </p:sp>
      <p:sp>
        <p:nvSpPr>
          <p:cNvPr id="7171" name="1 Título"/>
          <p:cNvSpPr txBox="1"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  <a:gradFill rotWithShape="0">
            <a:gsLst>
              <a:gs pos="0">
                <a:srgbClr val="A07837"/>
              </a:gs>
              <a:gs pos="100000">
                <a:srgbClr val="D19D4A"/>
              </a:gs>
            </a:gsLst>
            <a:lin ang="16200000"/>
          </a:gradFill>
          <a:effectLst>
            <a:outerShdw dist="22997" dir="5400000" algn="tl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pPr eaLnBrk="1"/>
            <a:r>
              <a:rPr altLang="es-CL" sz="3200">
                <a:solidFill>
                  <a:srgbClr val="FFFFFF"/>
                </a:solidFill>
                <a:latin typeface="Calibri" panose="020F0502020204030204" pitchFamily="34" charset="0"/>
              </a:rPr>
              <a:t>Características generales del Impresionismo</a:t>
            </a:r>
          </a:p>
        </p:txBody>
      </p:sp>
      <p:pic>
        <p:nvPicPr>
          <p:cNvPr id="7172" name="Picture 2" descr="File:Monet - Haystacks in the late summer.jp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6" y="3417888"/>
            <a:ext cx="32035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4" descr="File:Claude Monet, Grainstacks in the Sunlight, Morning Effect, 1890, oil on canvas 65 x 100 cm.jpg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417888"/>
            <a:ext cx="28448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http://upload.wikimedia.org/wikipedia/commons/b/bd/1270_Wheatstacks%2C_1890-91%2C_65.8_x_101_cm%2C_25_7-8_x_39_3-4_in%2C_The_Art_Institute_of_Chicago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589" y="3417888"/>
            <a:ext cx="291782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4 CuadroTexto"/>
          <p:cNvSpPr txBox="1">
            <a:spLocks noChangeArrowheads="1"/>
          </p:cNvSpPr>
          <p:nvPr/>
        </p:nvSpPr>
        <p:spPr bwMode="auto">
          <a:xfrm>
            <a:off x="1524000" y="5724525"/>
            <a:ext cx="9144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b="1">
                <a:solidFill>
                  <a:srgbClr val="2F2B20"/>
                </a:solidFill>
                <a:cs typeface="Arial" panose="020B0604020202020204" pitchFamily="34" charset="0"/>
              </a:rPr>
              <a:t>Claude Monet</a:t>
            </a:r>
          </a:p>
        </p:txBody>
      </p:sp>
      <p:sp>
        <p:nvSpPr>
          <p:cNvPr id="7176" name="5 CuadroTexto"/>
          <p:cNvSpPr txBox="1">
            <a:spLocks noChangeArrowheads="1"/>
          </p:cNvSpPr>
          <p:nvPr/>
        </p:nvSpPr>
        <p:spPr bwMode="auto">
          <a:xfrm>
            <a:off x="4446589" y="5284789"/>
            <a:ext cx="2917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>
                <a:solidFill>
                  <a:srgbClr val="2F2B20"/>
                </a:solidFill>
                <a:cs typeface="Arial" panose="020B0604020202020204" pitchFamily="34" charset="0"/>
              </a:rPr>
              <a:t>Atardecer en otoño</a:t>
            </a:r>
          </a:p>
        </p:txBody>
      </p:sp>
      <p:sp>
        <p:nvSpPr>
          <p:cNvPr id="7177" name="6 CuadroTexto"/>
          <p:cNvSpPr txBox="1">
            <a:spLocks noChangeArrowheads="1"/>
          </p:cNvSpPr>
          <p:nvPr/>
        </p:nvSpPr>
        <p:spPr bwMode="auto">
          <a:xfrm>
            <a:off x="7464426" y="5284789"/>
            <a:ext cx="3203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>
                <a:solidFill>
                  <a:srgbClr val="2F2B20"/>
                </a:solidFill>
                <a:cs typeface="Arial" panose="020B0604020202020204" pitchFamily="34" charset="0"/>
              </a:rPr>
              <a:t>Al final del verano</a:t>
            </a:r>
          </a:p>
        </p:txBody>
      </p:sp>
      <p:sp>
        <p:nvSpPr>
          <p:cNvPr id="7178" name="7 CuadroTexto"/>
          <p:cNvSpPr txBox="1">
            <a:spLocks noChangeArrowheads="1"/>
          </p:cNvSpPr>
          <p:nvPr/>
        </p:nvSpPr>
        <p:spPr bwMode="auto">
          <a:xfrm>
            <a:off x="1524000" y="5284789"/>
            <a:ext cx="284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>
                <a:solidFill>
                  <a:srgbClr val="2F2B20"/>
                </a:solidFill>
                <a:cs typeface="Arial" panose="020B0604020202020204" pitchFamily="34" charset="0"/>
              </a:rPr>
              <a:t>Al amanecer</a:t>
            </a:r>
          </a:p>
        </p:txBody>
      </p:sp>
      <p:sp>
        <p:nvSpPr>
          <p:cNvPr id="11" name="8 Rectángulo"/>
          <p:cNvSpPr/>
          <p:nvPr/>
        </p:nvSpPr>
        <p:spPr>
          <a:xfrm>
            <a:off x="7824788" y="6596064"/>
            <a:ext cx="2843212" cy="26193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100" kern="0">
                <a:solidFill>
                  <a:srgbClr val="000000"/>
                </a:solidFill>
                <a:cs typeface="Arial" panose="020B0604020202020204" pitchFamily="34" charset="0"/>
              </a:rPr>
              <a:t>Claude Monet en commons.wikimedia.org</a:t>
            </a:r>
          </a:p>
        </p:txBody>
      </p:sp>
    </p:spTree>
    <p:extLst>
      <p:ext uri="{BB962C8B-B14F-4D97-AF65-F5344CB8AC3E}">
        <p14:creationId xmlns:p14="http://schemas.microsoft.com/office/powerpoint/2010/main" val="23231130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 noGrp="1"/>
          </p:cNvSpPr>
          <p:nvPr>
            <p:ph idx="1"/>
          </p:nvPr>
        </p:nvSpPr>
        <p:spPr>
          <a:xfrm>
            <a:off x="1981200" y="1196975"/>
            <a:ext cx="8229600" cy="1511300"/>
          </a:xfrm>
        </p:spPr>
        <p:txBody>
          <a:bodyPr/>
          <a:lstStyle/>
          <a:p>
            <a:pPr marL="0" indent="0" eaLnBrk="1" fontAlgn="auto">
              <a:spcAft>
                <a:spcPts val="0"/>
              </a:spcAft>
              <a:buNone/>
              <a:defRPr/>
            </a:pPr>
            <a:r>
              <a:rPr dirty="0"/>
              <a:t>II</a:t>
            </a:r>
            <a:r>
              <a:rPr dirty="0" smtClean="0"/>
              <a:t>. La </a:t>
            </a:r>
            <a:r>
              <a:rPr dirty="0"/>
              <a:t>plasmación de la luz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sz="2800" dirty="0"/>
              <a:t>Plasmaron la impresión de un momento fugaz.</a:t>
            </a:r>
          </a:p>
        </p:txBody>
      </p:sp>
      <p:sp>
        <p:nvSpPr>
          <p:cNvPr id="8195" name="1 Título"/>
          <p:cNvSpPr txBox="1"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  <a:gradFill rotWithShape="0">
            <a:gsLst>
              <a:gs pos="0">
                <a:srgbClr val="A07837"/>
              </a:gs>
              <a:gs pos="100000">
                <a:srgbClr val="D19D4A"/>
              </a:gs>
            </a:gsLst>
            <a:lin ang="16200000"/>
          </a:gradFill>
          <a:effectLst>
            <a:outerShdw dist="22997" dir="5400000" algn="tl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pPr eaLnBrk="1"/>
            <a:r>
              <a:rPr altLang="es-CL" sz="3200">
                <a:solidFill>
                  <a:srgbClr val="FFFFFF"/>
                </a:solidFill>
                <a:latin typeface="Calibri" panose="020F0502020204030204" pitchFamily="34" charset="0"/>
              </a:rPr>
              <a:t>Características generales del Impresionismo</a:t>
            </a:r>
          </a:p>
        </p:txBody>
      </p:sp>
      <p:pic>
        <p:nvPicPr>
          <p:cNvPr id="8196" name="Picture 2" descr="File:Edgar Germain Hilaire Degas 018.jp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4" y="2708275"/>
            <a:ext cx="2376487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1 CuadroTexto"/>
          <p:cNvSpPr txBox="1">
            <a:spLocks noChangeArrowheads="1"/>
          </p:cNvSpPr>
          <p:nvPr/>
        </p:nvSpPr>
        <p:spPr bwMode="auto">
          <a:xfrm>
            <a:off x="2279650" y="6111876"/>
            <a:ext cx="23764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>
                <a:solidFill>
                  <a:srgbClr val="2F2B20"/>
                </a:solidFill>
                <a:cs typeface="Arial" panose="020B0604020202020204" pitchFamily="34" charset="0"/>
              </a:rPr>
              <a:t>Ballet L´Etoile,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>
                <a:solidFill>
                  <a:srgbClr val="2F2B20"/>
                </a:solidFill>
                <a:cs typeface="Arial" panose="020B0604020202020204" pitchFamily="34" charset="0"/>
              </a:rPr>
              <a:t>Edgar Degas</a:t>
            </a:r>
          </a:p>
        </p:txBody>
      </p:sp>
      <p:pic>
        <p:nvPicPr>
          <p:cNvPr id="8198" name="Picture 4" descr="File:Pierre-Auguste Renoir 157.jpg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363" y="2708275"/>
            <a:ext cx="3052762" cy="257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4 CuadroTexto"/>
          <p:cNvSpPr txBox="1">
            <a:spLocks noChangeArrowheads="1"/>
          </p:cNvSpPr>
          <p:nvPr/>
        </p:nvSpPr>
        <p:spPr bwMode="auto">
          <a:xfrm>
            <a:off x="6456363" y="5281613"/>
            <a:ext cx="30527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>
                <a:solidFill>
                  <a:srgbClr val="2F2B20"/>
                </a:solidFill>
                <a:cs typeface="Arial" panose="020B0604020202020204" pitchFamily="34" charset="0"/>
              </a:rPr>
              <a:t>Niñas leyendo,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>
                <a:solidFill>
                  <a:srgbClr val="2F2B20"/>
                </a:solidFill>
                <a:cs typeface="Arial" panose="020B0604020202020204" pitchFamily="34" charset="0"/>
              </a:rPr>
              <a:t>Auguste Renoir</a:t>
            </a:r>
          </a:p>
        </p:txBody>
      </p:sp>
      <p:sp>
        <p:nvSpPr>
          <p:cNvPr id="8" name="5 Rectángulo"/>
          <p:cNvSpPr/>
          <p:nvPr/>
        </p:nvSpPr>
        <p:spPr>
          <a:xfrm>
            <a:off x="7996238" y="6583363"/>
            <a:ext cx="2646362" cy="26035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100" kern="0">
                <a:solidFill>
                  <a:srgbClr val="000000"/>
                </a:solidFill>
                <a:cs typeface="Arial" panose="020B0604020202020204" pitchFamily="34" charset="0"/>
              </a:rPr>
              <a:t>Degas y Renoir en commons.wikimedia.org</a:t>
            </a:r>
          </a:p>
        </p:txBody>
      </p:sp>
    </p:spTree>
    <p:extLst>
      <p:ext uri="{BB962C8B-B14F-4D97-AF65-F5344CB8AC3E}">
        <p14:creationId xmlns:p14="http://schemas.microsoft.com/office/powerpoint/2010/main" val="3608883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2 Marcador de contenido"/>
          <p:cNvSpPr txBox="1">
            <a:spLocks noGrp="1"/>
          </p:cNvSpPr>
          <p:nvPr>
            <p:ph idx="1"/>
          </p:nvPr>
        </p:nvSpPr>
        <p:spPr>
          <a:xfrm>
            <a:off x="1981200" y="1196975"/>
            <a:ext cx="8229600" cy="1511300"/>
          </a:xfrm>
        </p:spPr>
        <p:txBody>
          <a:bodyPr/>
          <a:lstStyle/>
          <a:p>
            <a:pPr marL="0" indent="0" eaLnBrk="1">
              <a:buNone/>
            </a:pPr>
            <a:r>
              <a:rPr altLang="es-CL" smtClean="0">
                <a:latin typeface="Calibri" panose="020F0502020204030204" pitchFamily="34" charset="0"/>
              </a:rPr>
              <a:t>III. </a:t>
            </a:r>
            <a:r>
              <a:rPr altLang="es-CL" sz="2800">
                <a:latin typeface="Calibri" panose="020F0502020204030204" pitchFamily="34" charset="0"/>
              </a:rPr>
              <a:t>Las sombras se colorearon y se dejó de usar el claroscuro.</a:t>
            </a:r>
          </a:p>
        </p:txBody>
      </p:sp>
      <p:sp>
        <p:nvSpPr>
          <p:cNvPr id="9219" name="1 Título"/>
          <p:cNvSpPr txBox="1"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  <a:gradFill rotWithShape="0">
            <a:gsLst>
              <a:gs pos="0">
                <a:srgbClr val="A07837"/>
              </a:gs>
              <a:gs pos="100000">
                <a:srgbClr val="D19D4A"/>
              </a:gs>
            </a:gsLst>
            <a:lin ang="16200000"/>
          </a:gradFill>
          <a:effectLst>
            <a:outerShdw dist="22997" dir="5400000" algn="tl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pPr eaLnBrk="1"/>
            <a:r>
              <a:rPr altLang="es-CL" sz="3200">
                <a:solidFill>
                  <a:srgbClr val="FFFFFF"/>
                </a:solidFill>
                <a:latin typeface="Calibri" panose="020F0502020204030204" pitchFamily="34" charset="0"/>
              </a:rPr>
              <a:t>Características generales del Impresionismo</a:t>
            </a:r>
          </a:p>
        </p:txBody>
      </p:sp>
      <p:sp>
        <p:nvSpPr>
          <p:cNvPr id="4" name="5 Rectángulo"/>
          <p:cNvSpPr/>
          <p:nvPr/>
        </p:nvSpPr>
        <p:spPr>
          <a:xfrm>
            <a:off x="7680325" y="6583363"/>
            <a:ext cx="2871788" cy="26035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100" kern="0">
                <a:solidFill>
                  <a:srgbClr val="000000"/>
                </a:solidFill>
                <a:cs typeface="Arial" panose="020B0604020202020204" pitchFamily="34" charset="0"/>
              </a:rPr>
              <a:t>Manet y Constable en commons.wikimedia.org</a:t>
            </a:r>
          </a:p>
        </p:txBody>
      </p:sp>
      <p:pic>
        <p:nvPicPr>
          <p:cNvPr id="9221" name="Picture 2" descr="File:Monet - Garten des Künstlers bei Vetheuil.jp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2133601"/>
            <a:ext cx="3443288" cy="4340225"/>
          </a:xfrm>
          <a:prstGeom prst="rect">
            <a:avLst/>
          </a:prstGeom>
          <a:gradFill rotWithShape="0">
            <a:gsLst>
              <a:gs pos="0">
                <a:srgbClr val="817D55"/>
              </a:gs>
              <a:gs pos="100000">
                <a:srgbClr val="AAA571"/>
              </a:gs>
            </a:gsLst>
            <a:lin ang="16200000"/>
          </a:gradFill>
          <a:ln>
            <a:noFill/>
          </a:ln>
          <a:effectLst>
            <a:outerShdw dist="22997" dir="5400000" algn="tl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4" descr="File:John Constable - Malvern Hall.jpg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776" y="2747964"/>
            <a:ext cx="3757613" cy="2376487"/>
          </a:xfrm>
          <a:prstGeom prst="rect">
            <a:avLst/>
          </a:prstGeom>
          <a:gradFill rotWithShape="0">
            <a:gsLst>
              <a:gs pos="0">
                <a:srgbClr val="817D55"/>
              </a:gs>
              <a:gs pos="100000">
                <a:srgbClr val="AAA571"/>
              </a:gs>
            </a:gsLst>
            <a:lin ang="16200000"/>
          </a:gradFill>
          <a:ln>
            <a:noFill/>
          </a:ln>
          <a:effectLst>
            <a:outerShdw dist="22997" dir="5400000" algn="tl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6 CuadroTexto"/>
          <p:cNvSpPr txBox="1">
            <a:spLocks noChangeArrowheads="1"/>
          </p:cNvSpPr>
          <p:nvPr/>
        </p:nvSpPr>
        <p:spPr bwMode="auto">
          <a:xfrm>
            <a:off x="4079875" y="5734050"/>
            <a:ext cx="2376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>
                <a:solidFill>
                  <a:srgbClr val="2F2B20"/>
                </a:solidFill>
                <a:cs typeface="Arial" panose="020B0604020202020204" pitchFamily="34" charset="0"/>
              </a:rPr>
              <a:t>Sombra coloreada</a:t>
            </a:r>
          </a:p>
        </p:txBody>
      </p:sp>
      <p:cxnSp>
        <p:nvCxnSpPr>
          <p:cNvPr id="9224" name="8 Conector recto de flecha"/>
          <p:cNvCxnSpPr>
            <a:cxnSpLocks noChangeShapeType="1"/>
          </p:cNvCxnSpPr>
          <p:nvPr/>
        </p:nvCxnSpPr>
        <p:spPr bwMode="auto">
          <a:xfrm flipH="1" flipV="1">
            <a:off x="2566989" y="4943475"/>
            <a:ext cx="433387" cy="363538"/>
          </a:xfrm>
          <a:prstGeom prst="straightConnector1">
            <a:avLst/>
          </a:prstGeom>
          <a:noFill/>
          <a:ln w="28575">
            <a:solidFill>
              <a:srgbClr val="675E47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5" name="11 CuadroTexto"/>
          <p:cNvSpPr txBox="1">
            <a:spLocks noChangeArrowheads="1"/>
          </p:cNvSpPr>
          <p:nvPr/>
        </p:nvSpPr>
        <p:spPr bwMode="auto">
          <a:xfrm>
            <a:off x="1703388" y="5170489"/>
            <a:ext cx="3810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>
                <a:solidFill>
                  <a:srgbClr val="2F2B20"/>
                </a:solidFill>
                <a:cs typeface="Arial" panose="020B0604020202020204" pitchFamily="34" charset="0"/>
              </a:rPr>
              <a:t>Claroscuro </a:t>
            </a:r>
          </a:p>
        </p:txBody>
      </p:sp>
      <p:sp>
        <p:nvSpPr>
          <p:cNvPr id="9226" name="15 CuadroTexto"/>
          <p:cNvSpPr txBox="1">
            <a:spLocks noChangeArrowheads="1"/>
          </p:cNvSpPr>
          <p:nvPr/>
        </p:nvSpPr>
        <p:spPr bwMode="auto">
          <a:xfrm>
            <a:off x="1703388" y="2420939"/>
            <a:ext cx="3810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>
                <a:solidFill>
                  <a:srgbClr val="2F2B20"/>
                </a:solidFill>
                <a:cs typeface="Arial" panose="020B0604020202020204" pitchFamily="34" charset="0"/>
              </a:rPr>
              <a:t>John Constable</a:t>
            </a:r>
          </a:p>
        </p:txBody>
      </p:sp>
      <p:sp>
        <p:nvSpPr>
          <p:cNvPr id="9227" name="16 CuadroTexto"/>
          <p:cNvSpPr txBox="1">
            <a:spLocks noChangeArrowheads="1"/>
          </p:cNvSpPr>
          <p:nvPr/>
        </p:nvSpPr>
        <p:spPr bwMode="auto">
          <a:xfrm>
            <a:off x="6600825" y="1773238"/>
            <a:ext cx="3443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>
                <a:solidFill>
                  <a:srgbClr val="2F2B20"/>
                </a:solidFill>
                <a:cs typeface="Arial" panose="020B0604020202020204" pitchFamily="34" charset="0"/>
              </a:rPr>
              <a:t>Claude Monet</a:t>
            </a:r>
          </a:p>
        </p:txBody>
      </p:sp>
      <p:cxnSp>
        <p:nvCxnSpPr>
          <p:cNvPr id="9228" name="21 Conector recto de flecha"/>
          <p:cNvCxnSpPr>
            <a:cxnSpLocks noChangeShapeType="1"/>
          </p:cNvCxnSpPr>
          <p:nvPr/>
        </p:nvCxnSpPr>
        <p:spPr bwMode="auto">
          <a:xfrm>
            <a:off x="5951538" y="5918200"/>
            <a:ext cx="2089150" cy="177800"/>
          </a:xfrm>
          <a:prstGeom prst="straightConnector1">
            <a:avLst/>
          </a:prstGeom>
          <a:noFill/>
          <a:ln w="28575">
            <a:solidFill>
              <a:srgbClr val="675E47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1762887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Marcador de contenido"/>
          <p:cNvSpPr txBox="1">
            <a:spLocks noGrp="1"/>
          </p:cNvSpPr>
          <p:nvPr>
            <p:ph idx="1"/>
          </p:nvPr>
        </p:nvSpPr>
        <p:spPr>
          <a:xfrm>
            <a:off x="1981200" y="1196975"/>
            <a:ext cx="8229600" cy="1511300"/>
          </a:xfrm>
        </p:spPr>
        <p:txBody>
          <a:bodyPr/>
          <a:lstStyle/>
          <a:p>
            <a:pPr marL="0" indent="0" eaLnBrk="1">
              <a:buNone/>
            </a:pPr>
            <a:r>
              <a:rPr altLang="es-CL" smtClean="0">
                <a:latin typeface="Calibri" panose="020F0502020204030204" pitchFamily="34" charset="0"/>
              </a:rPr>
              <a:t>IV. </a:t>
            </a:r>
            <a:r>
              <a:rPr altLang="es-CL" sz="2800">
                <a:latin typeface="Calibri" panose="020F0502020204030204" pitchFamily="34" charset="0"/>
              </a:rPr>
              <a:t>La pincelada suelta.</a:t>
            </a:r>
          </a:p>
        </p:txBody>
      </p:sp>
      <p:sp>
        <p:nvSpPr>
          <p:cNvPr id="10243" name="1 Título"/>
          <p:cNvSpPr txBox="1"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  <a:gradFill rotWithShape="0">
            <a:gsLst>
              <a:gs pos="0">
                <a:srgbClr val="A07837"/>
              </a:gs>
              <a:gs pos="100000">
                <a:srgbClr val="D19D4A"/>
              </a:gs>
            </a:gsLst>
            <a:lin ang="16200000"/>
          </a:gradFill>
          <a:effectLst>
            <a:outerShdw dist="22997" dir="5400000" algn="tl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pPr eaLnBrk="1"/>
            <a:r>
              <a:rPr altLang="es-CL" sz="3200">
                <a:solidFill>
                  <a:srgbClr val="FFFFFF"/>
                </a:solidFill>
                <a:latin typeface="Calibri" panose="020F0502020204030204" pitchFamily="34" charset="0"/>
              </a:rPr>
              <a:t>Características generales del Impresionismo</a:t>
            </a:r>
          </a:p>
        </p:txBody>
      </p:sp>
      <p:sp>
        <p:nvSpPr>
          <p:cNvPr id="4" name="5 Rectángulo"/>
          <p:cNvSpPr/>
          <p:nvPr/>
        </p:nvSpPr>
        <p:spPr>
          <a:xfrm>
            <a:off x="7680326" y="6583363"/>
            <a:ext cx="2174875" cy="26035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100" kern="0">
                <a:solidFill>
                  <a:srgbClr val="000000"/>
                </a:solidFill>
                <a:cs typeface="Arial" panose="020B0604020202020204" pitchFamily="34" charset="0"/>
              </a:rPr>
              <a:t>Manet en commons.wikimedia.org</a:t>
            </a:r>
          </a:p>
        </p:txBody>
      </p:sp>
      <p:pic>
        <p:nvPicPr>
          <p:cNvPr id="10245" name="Picture 2" descr="File:1882 Manet Landhaus in Rueil anagoria.JP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2057401"/>
            <a:ext cx="407670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2" descr="File:1882 Manet Landhaus in Rueil anagoria.JPG">
            <a:hlinkClick r:id="rId2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1384301"/>
            <a:ext cx="1866900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2" descr="File:1882 Manet Landhaus in Rueil anagoria.JPG">
            <a:hlinkClick r:id="rId2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314" y="3898901"/>
            <a:ext cx="4084637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2" descr="File:1882 Manet Landhaus in Rueil anagoria.JPG">
            <a:hlinkClick r:id="rId2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314" y="1412875"/>
            <a:ext cx="1798637" cy="227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4 CuadroTexto"/>
          <p:cNvSpPr txBox="1">
            <a:spLocks noChangeArrowheads="1"/>
          </p:cNvSpPr>
          <p:nvPr/>
        </p:nvSpPr>
        <p:spPr bwMode="auto">
          <a:xfrm>
            <a:off x="1774825" y="5138738"/>
            <a:ext cx="4076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>
                <a:solidFill>
                  <a:srgbClr val="2F2B20"/>
                </a:solidFill>
                <a:cs typeface="Arial" panose="020B0604020202020204" pitchFamily="34" charset="0"/>
              </a:rPr>
              <a:t>Casa de campo en Rueil,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>
                <a:solidFill>
                  <a:srgbClr val="2F2B20"/>
                </a:solidFill>
                <a:cs typeface="Arial" panose="020B0604020202020204" pitchFamily="34" charset="0"/>
              </a:rPr>
              <a:t>Edouard Manet</a:t>
            </a:r>
          </a:p>
        </p:txBody>
      </p:sp>
      <p:sp>
        <p:nvSpPr>
          <p:cNvPr id="10250" name="12 Rectángulo"/>
          <p:cNvSpPr>
            <a:spLocks noChangeArrowheads="1"/>
          </p:cNvSpPr>
          <p:nvPr/>
        </p:nvSpPr>
        <p:spPr bwMode="auto">
          <a:xfrm>
            <a:off x="2640014" y="4508500"/>
            <a:ext cx="935037" cy="433388"/>
          </a:xfrm>
          <a:prstGeom prst="rect">
            <a:avLst/>
          </a:prstGeom>
          <a:noFill/>
          <a:ln w="25402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altLang="es-CL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0251" name="18 Rectángulo"/>
          <p:cNvSpPr>
            <a:spLocks noChangeArrowheads="1"/>
          </p:cNvSpPr>
          <p:nvPr/>
        </p:nvSpPr>
        <p:spPr bwMode="auto">
          <a:xfrm>
            <a:off x="5303839" y="2082800"/>
            <a:ext cx="547687" cy="769938"/>
          </a:xfrm>
          <a:prstGeom prst="rect">
            <a:avLst/>
          </a:prstGeom>
          <a:noFill/>
          <a:ln w="25402">
            <a:solidFill>
              <a:srgbClr val="2F2B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altLang="es-CL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0252" name="19 Rectángulo"/>
          <p:cNvSpPr>
            <a:spLocks noChangeArrowheads="1"/>
          </p:cNvSpPr>
          <p:nvPr/>
        </p:nvSpPr>
        <p:spPr bwMode="auto">
          <a:xfrm>
            <a:off x="4440238" y="2852738"/>
            <a:ext cx="863600" cy="1046162"/>
          </a:xfrm>
          <a:prstGeom prst="rect">
            <a:avLst/>
          </a:prstGeom>
          <a:noFill/>
          <a:ln w="25402">
            <a:solidFill>
              <a:srgbClr val="2F2B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altLang="es-CL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3199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377</Words>
  <Application>Microsoft Office PowerPoint</Application>
  <PresentationFormat>Panorámica</PresentationFormat>
  <Paragraphs>70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1_Tema de Office</vt:lpstr>
      <vt:lpstr>El Impresionismo</vt:lpstr>
      <vt:lpstr>Presentación de PowerPoint</vt:lpstr>
      <vt:lpstr>Presentación de PowerPoint</vt:lpstr>
      <vt:lpstr>Características generales del Impresionismo</vt:lpstr>
      <vt:lpstr>Características generales del Impresionismo</vt:lpstr>
      <vt:lpstr>Características generales del Impresionismo</vt:lpstr>
      <vt:lpstr>Características generales del Impresionismo</vt:lpstr>
      <vt:lpstr>Características generales del Impresionismo</vt:lpstr>
      <vt:lpstr>Características generales del Impresionismo</vt:lpstr>
      <vt:lpstr>Características generales del Impresionismo</vt:lpstr>
      <vt:lpstr>Algunos pintores impresionistas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FQ</dc:creator>
  <cp:lastModifiedBy>UTP</cp:lastModifiedBy>
  <cp:revision>2</cp:revision>
  <dcterms:created xsi:type="dcterms:W3CDTF">2020-04-30T15:07:05Z</dcterms:created>
  <dcterms:modified xsi:type="dcterms:W3CDTF">2020-05-25T20:10:00Z</dcterms:modified>
</cp:coreProperties>
</file>