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62" r:id="rId2"/>
    <p:sldId id="257" r:id="rId3"/>
    <p:sldId id="260" r:id="rId4"/>
    <p:sldId id="258" r:id="rId5"/>
    <p:sldId id="259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A1C5-32AA-48AF-881D-5EF8C8309EE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440829E-C7DA-4B6F-A535-32DB979989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6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A1C5-32AA-48AF-881D-5EF8C8309EE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40829E-C7DA-4B6F-A535-32DB979989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66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A1C5-32AA-48AF-881D-5EF8C8309EE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40829E-C7DA-4B6F-A535-32DB97998911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7390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A1C5-32AA-48AF-881D-5EF8C8309EE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40829E-C7DA-4B6F-A535-32DB979989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24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A1C5-32AA-48AF-881D-5EF8C8309EE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40829E-C7DA-4B6F-A535-32DB97998911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4379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A1C5-32AA-48AF-881D-5EF8C8309EE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40829E-C7DA-4B6F-A535-32DB979989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95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A1C5-32AA-48AF-881D-5EF8C8309EE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829E-C7DA-4B6F-A535-32DB979989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51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A1C5-32AA-48AF-881D-5EF8C8309EE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829E-C7DA-4B6F-A535-32DB979989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2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A1C5-32AA-48AF-881D-5EF8C8309EE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829E-C7DA-4B6F-A535-32DB979989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A1C5-32AA-48AF-881D-5EF8C8309EE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40829E-C7DA-4B6F-A535-32DB979989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0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A1C5-32AA-48AF-881D-5EF8C8309EE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440829E-C7DA-4B6F-A535-32DB979989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4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A1C5-32AA-48AF-881D-5EF8C8309EE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440829E-C7DA-4B6F-A535-32DB979989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3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A1C5-32AA-48AF-881D-5EF8C8309EE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829E-C7DA-4B6F-A535-32DB979989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8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A1C5-32AA-48AF-881D-5EF8C8309EE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829E-C7DA-4B6F-A535-32DB979989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0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A1C5-32AA-48AF-881D-5EF8C8309EE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829E-C7DA-4B6F-A535-32DB979989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1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A1C5-32AA-48AF-881D-5EF8C8309EE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40829E-C7DA-4B6F-A535-32DB979989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8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2A1C5-32AA-48AF-881D-5EF8C8309EE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440829E-C7DA-4B6F-A535-32DB979989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8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7.xml"/><Relationship Id="rId5" Type="http://schemas.openxmlformats.org/officeDocument/2006/relationships/slide" Target="slide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" Target="slide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56757" y="184948"/>
            <a:ext cx="445147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0" u="sng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Estrategias </a:t>
            </a:r>
            <a:br>
              <a:rPr lang="es-ES" sz="7200" b="0" u="sng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s-ES" sz="4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Dobles y Mitades</a:t>
            </a:r>
            <a:endParaRPr lang="es-ES" sz="4800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52" name="Picture 4" descr="Os hemos preparado una serie de láminas más una plantilla par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5" y="2768004"/>
            <a:ext cx="5213937" cy="273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634446" y="2567512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Objetivos de Aprendizaje N°6: Describir y aplicar estrategias1 de cálculo mental para adiciones y sustracciones hasta 20: › completar 10 › usar dobles y mitades.</a:t>
            </a:r>
          </a:p>
          <a:p>
            <a:endParaRPr lang="es-ES" dirty="0"/>
          </a:p>
          <a:p>
            <a:r>
              <a:rPr lang="es-ES" dirty="0" smtClean="0"/>
              <a:t>Indicadores de evaluación:</a:t>
            </a:r>
          </a:p>
          <a:p>
            <a:r>
              <a:rPr lang="es-ES" dirty="0" smtClean="0"/>
              <a:t>-Leyendo de manera autónoma las explicaciones de los contenidos.</a:t>
            </a:r>
          </a:p>
          <a:p>
            <a:r>
              <a:rPr lang="es-ES" dirty="0" smtClean="0"/>
              <a:t>-Identificando la diferencia entre doble y mitad.</a:t>
            </a:r>
          </a:p>
          <a:p>
            <a:r>
              <a:rPr lang="es-ES" dirty="0" smtClean="0"/>
              <a:t>-Asociando la operación de la suma al calcular el doble </a:t>
            </a:r>
          </a:p>
          <a:p>
            <a:r>
              <a:rPr lang="es-ES" dirty="0" smtClean="0"/>
              <a:t>-Asociando la operación de la resta al calcular la mitad.</a:t>
            </a:r>
          </a:p>
          <a:p>
            <a:r>
              <a:rPr lang="es-ES" dirty="0" smtClean="0"/>
              <a:t>- Aplicando la estrategia en ejercicios didácticos y tabla.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833911" y="0"/>
            <a:ext cx="2964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latin typeface="Candara Light" panose="020E0502030303020204" pitchFamily="34" charset="0"/>
              </a:rPr>
              <a:t>Colegio República de Francia</a:t>
            </a:r>
          </a:p>
          <a:p>
            <a:r>
              <a:rPr lang="es-CL" sz="1200" dirty="0" smtClean="0">
                <a:latin typeface="Candara Light" panose="020E0502030303020204" pitchFamily="34" charset="0"/>
              </a:rPr>
              <a:t>Programa de Integración</a:t>
            </a:r>
          </a:p>
          <a:p>
            <a:r>
              <a:rPr lang="es-CL" sz="1200" dirty="0" smtClean="0">
                <a:latin typeface="Candara Light" panose="020E0502030303020204" pitchFamily="34" charset="0"/>
              </a:rPr>
              <a:t>Valentina Zúñiga</a:t>
            </a:r>
          </a:p>
          <a:p>
            <a:r>
              <a:rPr lang="es-CL" sz="1200" dirty="0" smtClean="0">
                <a:latin typeface="Candara Light" panose="020E0502030303020204" pitchFamily="34" charset="0"/>
              </a:rPr>
              <a:t>Ed. Diferencial </a:t>
            </a:r>
            <a:endParaRPr lang="en-US" sz="1200" dirty="0">
              <a:latin typeface="Candara Light" panose="020E0502030303020204" pitchFamily="34" charset="0"/>
            </a:endParaRPr>
          </a:p>
        </p:txBody>
      </p:sp>
      <p:pic>
        <p:nvPicPr>
          <p:cNvPr id="7" name="Picture 2" descr="Colegio República de Francia – CMDS Ñuño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9" y="0"/>
            <a:ext cx="767278" cy="73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98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76579" y="76491"/>
            <a:ext cx="705555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i="1" u="sng" dirty="0" smtClean="0"/>
              <a:t>La mitad</a:t>
            </a:r>
          </a:p>
          <a:p>
            <a:pPr algn="just"/>
            <a:r>
              <a:rPr lang="es-CL" sz="2400" dirty="0" smtClean="0"/>
              <a:t>Puedo saber cuándo es la mitad de algo en el momento en que </a:t>
            </a:r>
            <a:r>
              <a:rPr lang="es-CL" sz="2400" u="sng" dirty="0" smtClean="0">
                <a:solidFill>
                  <a:srgbClr val="FF0000"/>
                </a:solidFill>
              </a:rPr>
              <a:t>separo la cantidad en dos partes iguales</a:t>
            </a:r>
            <a:r>
              <a:rPr lang="es-CL" sz="2400" dirty="0" smtClean="0"/>
              <a:t>.</a:t>
            </a:r>
          </a:p>
          <a:p>
            <a:pPr algn="just"/>
            <a:endParaRPr lang="es-CL" sz="2400" dirty="0" smtClean="0"/>
          </a:p>
          <a:p>
            <a:pPr algn="just"/>
            <a:r>
              <a:rPr lang="es-CL" sz="2400" dirty="0" smtClean="0"/>
              <a:t>EJEMPLO:</a:t>
            </a:r>
          </a:p>
          <a:p>
            <a:endParaRPr lang="en-US" dirty="0"/>
          </a:p>
        </p:txBody>
      </p:sp>
      <p:sp>
        <p:nvSpPr>
          <p:cNvPr id="3" name="Elipse 2"/>
          <p:cNvSpPr/>
          <p:nvPr/>
        </p:nvSpPr>
        <p:spPr>
          <a:xfrm>
            <a:off x="3238500" y="2120900"/>
            <a:ext cx="2501900" cy="2413000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ector recto 4"/>
          <p:cNvCxnSpPr/>
          <p:nvPr/>
        </p:nvCxnSpPr>
        <p:spPr>
          <a:xfrm>
            <a:off x="4483100" y="1651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4489450" y="1996730"/>
            <a:ext cx="0" cy="268957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>
            <a:stCxn id="3" idx="5"/>
          </p:cNvCxnSpPr>
          <p:nvPr/>
        </p:nvCxnSpPr>
        <p:spPr>
          <a:xfrm>
            <a:off x="5374005" y="4180524"/>
            <a:ext cx="175895" cy="6708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>
            <a:off x="3505200" y="4198462"/>
            <a:ext cx="112395" cy="6529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2932806" y="4851400"/>
            <a:ext cx="3113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MITAD            </a:t>
            </a:r>
            <a:r>
              <a:rPr lang="es-E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MITAD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7976495" y="2034830"/>
            <a:ext cx="2501900" cy="2413000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ector recto 18"/>
          <p:cNvCxnSpPr/>
          <p:nvPr/>
        </p:nvCxnSpPr>
        <p:spPr>
          <a:xfrm flipV="1">
            <a:off x="9221095" y="1896545"/>
            <a:ext cx="0" cy="268957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10098405" y="4112392"/>
            <a:ext cx="175895" cy="6708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>
            <a:off x="8224651" y="4112392"/>
            <a:ext cx="119135" cy="6708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trella de 5 puntas 22"/>
          <p:cNvSpPr/>
          <p:nvPr/>
        </p:nvSpPr>
        <p:spPr>
          <a:xfrm>
            <a:off x="8693822" y="2877258"/>
            <a:ext cx="3810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strella de 5 puntas 23"/>
          <p:cNvSpPr/>
          <p:nvPr/>
        </p:nvSpPr>
        <p:spPr>
          <a:xfrm>
            <a:off x="8697669" y="3292130"/>
            <a:ext cx="3810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strella de 5 puntas 24"/>
          <p:cNvSpPr/>
          <p:nvPr/>
        </p:nvSpPr>
        <p:spPr>
          <a:xfrm>
            <a:off x="9309547" y="3284365"/>
            <a:ext cx="3810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trella de 5 puntas 25"/>
          <p:cNvSpPr/>
          <p:nvPr/>
        </p:nvSpPr>
        <p:spPr>
          <a:xfrm>
            <a:off x="9309547" y="2882900"/>
            <a:ext cx="3810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ángulo 26"/>
          <p:cNvSpPr/>
          <p:nvPr/>
        </p:nvSpPr>
        <p:spPr>
          <a:xfrm>
            <a:off x="8832135" y="1111500"/>
            <a:ext cx="7779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800713" y="4651345"/>
            <a:ext cx="7779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9944291" y="4667190"/>
            <a:ext cx="7779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Diap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3860" y="764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7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4330" y="1105193"/>
            <a:ext cx="5499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 smtClean="0"/>
              <a:t>Juanito quiere hacer un </a:t>
            </a:r>
            <a:r>
              <a:rPr lang="es-CL" sz="2400" dirty="0" err="1" smtClean="0"/>
              <a:t>tutifruti</a:t>
            </a:r>
            <a:r>
              <a:rPr lang="es-CL" sz="2400" dirty="0" smtClean="0"/>
              <a:t>, pero necesita </a:t>
            </a:r>
            <a:r>
              <a:rPr lang="es-CL" sz="2400" dirty="0" smtClean="0"/>
              <a:t>la </a:t>
            </a:r>
            <a:r>
              <a:rPr lang="es-CL" sz="2400" dirty="0" smtClean="0"/>
              <a:t>mitad de </a:t>
            </a:r>
            <a:r>
              <a:rPr lang="es-CL" sz="2400" dirty="0" smtClean="0"/>
              <a:t>cada tipo de fruta </a:t>
            </a:r>
            <a:r>
              <a:rPr lang="es-CL" sz="2400" dirty="0" smtClean="0"/>
              <a:t>que tiene en su canasta, ¿cuál será la mitad de cada tipo de </a:t>
            </a:r>
            <a:r>
              <a:rPr lang="es-CL" sz="2400" dirty="0" smtClean="0"/>
              <a:t>fruta que utilizará?</a:t>
            </a:r>
            <a:endParaRPr lang="en-US" sz="2400" dirty="0"/>
          </a:p>
        </p:txBody>
      </p:sp>
      <p:pic>
        <p:nvPicPr>
          <p:cNvPr id="1026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9095" r="72331" b="68556"/>
          <a:stretch/>
        </p:blipFill>
        <p:spPr bwMode="auto">
          <a:xfrm>
            <a:off x="3102428" y="4757274"/>
            <a:ext cx="901338" cy="90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9095" r="72331" b="68556"/>
          <a:stretch/>
        </p:blipFill>
        <p:spPr bwMode="auto">
          <a:xfrm>
            <a:off x="1615440" y="3344092"/>
            <a:ext cx="901338" cy="90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9" t="47639" r="49981" b="30012"/>
          <a:stretch/>
        </p:blipFill>
        <p:spPr bwMode="auto">
          <a:xfrm>
            <a:off x="1577166" y="4123511"/>
            <a:ext cx="901338" cy="90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9" t="47639" r="49981" b="30012"/>
          <a:stretch/>
        </p:blipFill>
        <p:spPr bwMode="auto">
          <a:xfrm>
            <a:off x="711925" y="3315791"/>
            <a:ext cx="901338" cy="90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9" t="47639" r="49981" b="30012"/>
          <a:stretch/>
        </p:blipFill>
        <p:spPr bwMode="auto">
          <a:xfrm>
            <a:off x="2529841" y="3222173"/>
            <a:ext cx="901338" cy="90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9" t="47639" r="49981" b="30012"/>
          <a:stretch/>
        </p:blipFill>
        <p:spPr bwMode="auto">
          <a:xfrm>
            <a:off x="4303596" y="3025320"/>
            <a:ext cx="901338" cy="90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47963" r="72007" b="29688"/>
          <a:stretch/>
        </p:blipFill>
        <p:spPr bwMode="auto">
          <a:xfrm>
            <a:off x="3950060" y="4725348"/>
            <a:ext cx="901338" cy="90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47963" r="72007" b="29688"/>
          <a:stretch/>
        </p:blipFill>
        <p:spPr bwMode="auto">
          <a:xfrm>
            <a:off x="3455128" y="3174273"/>
            <a:ext cx="901338" cy="90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47963" r="72007" b="29688"/>
          <a:stretch/>
        </p:blipFill>
        <p:spPr bwMode="auto">
          <a:xfrm>
            <a:off x="707620" y="4158144"/>
            <a:ext cx="901338" cy="90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47963" r="72007" b="29688"/>
          <a:stretch/>
        </p:blipFill>
        <p:spPr bwMode="auto">
          <a:xfrm>
            <a:off x="2450009" y="4123511"/>
            <a:ext cx="901338" cy="90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47963" r="72007" b="29688"/>
          <a:stretch/>
        </p:blipFill>
        <p:spPr bwMode="auto">
          <a:xfrm>
            <a:off x="4157238" y="3885992"/>
            <a:ext cx="901338" cy="90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47963" r="72007" b="29688"/>
          <a:stretch/>
        </p:blipFill>
        <p:spPr bwMode="auto">
          <a:xfrm>
            <a:off x="3328505" y="4020863"/>
            <a:ext cx="901338" cy="90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>
            <a:hlinkClick r:id="rId5" action="ppaction://hlinksldjump"/>
          </p:cNvPr>
          <p:cNvSpPr/>
          <p:nvPr/>
        </p:nvSpPr>
        <p:spPr>
          <a:xfrm>
            <a:off x="7093131" y="206466"/>
            <a:ext cx="3696789" cy="20664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ángulo 23">
            <a:hlinkClick r:id="rId6" action="ppaction://hlinksldjump"/>
          </p:cNvPr>
          <p:cNvSpPr/>
          <p:nvPr/>
        </p:nvSpPr>
        <p:spPr>
          <a:xfrm>
            <a:off x="7093130" y="4679042"/>
            <a:ext cx="3696791" cy="20664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ángulo 24">
            <a:hlinkClick r:id="rId6" action="ppaction://hlinksldjump"/>
          </p:cNvPr>
          <p:cNvSpPr/>
          <p:nvPr/>
        </p:nvSpPr>
        <p:spPr>
          <a:xfrm>
            <a:off x="7093131" y="2442754"/>
            <a:ext cx="3696790" cy="20664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50828" r="76577" b="32800"/>
          <a:stretch/>
        </p:blipFill>
        <p:spPr bwMode="auto">
          <a:xfrm>
            <a:off x="7276012" y="339634"/>
            <a:ext cx="483326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50828" r="76577" b="32800"/>
          <a:stretch/>
        </p:blipFill>
        <p:spPr bwMode="auto">
          <a:xfrm>
            <a:off x="8523516" y="326571"/>
            <a:ext cx="483326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50828" r="76577" b="32800"/>
          <a:stretch/>
        </p:blipFill>
        <p:spPr bwMode="auto">
          <a:xfrm>
            <a:off x="7911738" y="326571"/>
            <a:ext cx="483326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50828" r="76577" b="32800"/>
          <a:stretch/>
        </p:blipFill>
        <p:spPr bwMode="auto">
          <a:xfrm>
            <a:off x="9006843" y="2558504"/>
            <a:ext cx="483326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50828" r="76577" b="32800"/>
          <a:stretch/>
        </p:blipFill>
        <p:spPr bwMode="auto">
          <a:xfrm>
            <a:off x="8429899" y="2558504"/>
            <a:ext cx="483326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50828" r="76577" b="32800"/>
          <a:stretch/>
        </p:blipFill>
        <p:spPr bwMode="auto">
          <a:xfrm>
            <a:off x="7822475" y="2558504"/>
            <a:ext cx="483326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50828" r="76577" b="32800"/>
          <a:stretch/>
        </p:blipFill>
        <p:spPr bwMode="auto">
          <a:xfrm>
            <a:off x="7186749" y="2558504"/>
            <a:ext cx="483326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50828" r="76577" b="32800"/>
          <a:stretch/>
        </p:blipFill>
        <p:spPr bwMode="auto">
          <a:xfrm>
            <a:off x="7895770" y="4787546"/>
            <a:ext cx="483326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50828" r="76577" b="32800"/>
          <a:stretch/>
        </p:blipFill>
        <p:spPr bwMode="auto">
          <a:xfrm>
            <a:off x="7276012" y="4787546"/>
            <a:ext cx="483326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7" t="50932" r="51979" b="32549"/>
          <a:stretch/>
        </p:blipFill>
        <p:spPr bwMode="auto">
          <a:xfrm>
            <a:off x="7276012" y="990309"/>
            <a:ext cx="586804" cy="49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7" t="50932" r="51979" b="32549"/>
          <a:stretch/>
        </p:blipFill>
        <p:spPr bwMode="auto">
          <a:xfrm>
            <a:off x="7960661" y="990309"/>
            <a:ext cx="586804" cy="49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7" t="50932" r="51979" b="32549"/>
          <a:stretch/>
        </p:blipFill>
        <p:spPr bwMode="auto">
          <a:xfrm>
            <a:off x="9271128" y="3189150"/>
            <a:ext cx="586804" cy="49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7" t="50932" r="51979" b="32549"/>
          <a:stretch/>
        </p:blipFill>
        <p:spPr bwMode="auto">
          <a:xfrm>
            <a:off x="8569150" y="3209178"/>
            <a:ext cx="586804" cy="49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7" t="50932" r="51979" b="32549"/>
          <a:stretch/>
        </p:blipFill>
        <p:spPr bwMode="auto">
          <a:xfrm>
            <a:off x="7888727" y="3209179"/>
            <a:ext cx="586804" cy="49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7" t="50932" r="51979" b="32549"/>
          <a:stretch/>
        </p:blipFill>
        <p:spPr bwMode="auto">
          <a:xfrm>
            <a:off x="7186749" y="3229610"/>
            <a:ext cx="586804" cy="49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7" t="50932" r="51979" b="32549"/>
          <a:stretch/>
        </p:blipFill>
        <p:spPr bwMode="auto">
          <a:xfrm>
            <a:off x="9933064" y="3169555"/>
            <a:ext cx="586804" cy="49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7" t="50932" r="51979" b="32549"/>
          <a:stretch/>
        </p:blipFill>
        <p:spPr bwMode="auto">
          <a:xfrm>
            <a:off x="8849978" y="5506003"/>
            <a:ext cx="586804" cy="49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7" t="50932" r="51979" b="32549"/>
          <a:stretch/>
        </p:blipFill>
        <p:spPr bwMode="auto">
          <a:xfrm>
            <a:off x="8085694" y="5506003"/>
            <a:ext cx="586804" cy="49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7" t="50932" r="51979" b="32549"/>
          <a:stretch/>
        </p:blipFill>
        <p:spPr bwMode="auto">
          <a:xfrm>
            <a:off x="7301923" y="5506004"/>
            <a:ext cx="586804" cy="49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9095" r="72924" b="72843"/>
          <a:stretch/>
        </p:blipFill>
        <p:spPr bwMode="auto">
          <a:xfrm>
            <a:off x="7282097" y="1604190"/>
            <a:ext cx="678564" cy="56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9095" r="72924" b="72843"/>
          <a:stretch/>
        </p:blipFill>
        <p:spPr bwMode="auto">
          <a:xfrm>
            <a:off x="7330793" y="6007826"/>
            <a:ext cx="678564" cy="56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9095" r="72924" b="72843"/>
          <a:stretch/>
        </p:blipFill>
        <p:spPr bwMode="auto">
          <a:xfrm>
            <a:off x="9587401" y="3829753"/>
            <a:ext cx="678564" cy="56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9095" r="72924" b="72843"/>
          <a:stretch/>
        </p:blipFill>
        <p:spPr bwMode="auto">
          <a:xfrm>
            <a:off x="8798185" y="3849759"/>
            <a:ext cx="678564" cy="56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9095" r="72924" b="72843"/>
          <a:stretch/>
        </p:blipFill>
        <p:spPr bwMode="auto">
          <a:xfrm>
            <a:off x="7992998" y="3849288"/>
            <a:ext cx="678564" cy="56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Dibujos animados de frutas y bayas. manzana plátano uva durazn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9095" r="72924" b="72843"/>
          <a:stretch/>
        </p:blipFill>
        <p:spPr bwMode="auto">
          <a:xfrm>
            <a:off x="7181371" y="3854304"/>
            <a:ext cx="678564" cy="56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/>
          <p:cNvSpPr txBox="1"/>
          <p:nvPr/>
        </p:nvSpPr>
        <p:spPr>
          <a:xfrm>
            <a:off x="1421675" y="5775262"/>
            <a:ext cx="221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Haz clic en el grupo de frutas con la respuesta correcta </a:t>
            </a:r>
            <a:endParaRPr lang="en-US" sz="1600" dirty="0"/>
          </a:p>
        </p:txBody>
      </p:sp>
      <p:pic>
        <p:nvPicPr>
          <p:cNvPr id="3" name="diap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04316" y="346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1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72650" y="157633"/>
            <a:ext cx="723763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i="1" u="sng" dirty="0" smtClean="0"/>
              <a:t>El Doble</a:t>
            </a:r>
          </a:p>
          <a:p>
            <a:pPr algn="just"/>
            <a:r>
              <a:rPr lang="es-CL" sz="2800" dirty="0" smtClean="0"/>
              <a:t>Es cuando a una cantidad, le </a:t>
            </a:r>
            <a:r>
              <a:rPr lang="es-CL" sz="2800" u="sng" dirty="0" smtClean="0">
                <a:solidFill>
                  <a:srgbClr val="FF0000"/>
                </a:solidFill>
              </a:rPr>
              <a:t>sumamos la misma cantidad</a:t>
            </a:r>
            <a:r>
              <a:rPr lang="es-CL" sz="2800" dirty="0" smtClean="0"/>
              <a:t> para obtener una más grande.</a:t>
            </a:r>
          </a:p>
          <a:p>
            <a:pPr algn="just"/>
            <a:endParaRPr lang="es-CL" sz="2800" dirty="0" smtClean="0"/>
          </a:p>
          <a:p>
            <a:pPr algn="just"/>
            <a:r>
              <a:rPr lang="es-CL" sz="2800" dirty="0" smtClean="0"/>
              <a:t>EJEMPLO:</a:t>
            </a:r>
          </a:p>
          <a:p>
            <a:endParaRPr lang="en-US" dirty="0"/>
          </a:p>
        </p:txBody>
      </p:sp>
      <p:sp>
        <p:nvSpPr>
          <p:cNvPr id="3" name="Conector 2"/>
          <p:cNvSpPr/>
          <p:nvPr/>
        </p:nvSpPr>
        <p:spPr>
          <a:xfrm>
            <a:off x="247388" y="2861788"/>
            <a:ext cx="2404373" cy="2194560"/>
          </a:xfrm>
          <a:prstGeom prst="flowChartConnector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echa derecha 3"/>
          <p:cNvSpPr/>
          <p:nvPr/>
        </p:nvSpPr>
        <p:spPr>
          <a:xfrm>
            <a:off x="2752675" y="3704343"/>
            <a:ext cx="326572" cy="509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ector 4"/>
          <p:cNvSpPr/>
          <p:nvPr/>
        </p:nvSpPr>
        <p:spPr>
          <a:xfrm>
            <a:off x="5662101" y="2861788"/>
            <a:ext cx="2404373" cy="2194560"/>
          </a:xfrm>
          <a:prstGeom prst="flowChartConnector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ector 5"/>
          <p:cNvSpPr/>
          <p:nvPr/>
        </p:nvSpPr>
        <p:spPr>
          <a:xfrm>
            <a:off x="3187092" y="2861788"/>
            <a:ext cx="2404373" cy="2194560"/>
          </a:xfrm>
          <a:prstGeom prst="flowChartConnector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/>
          <p:cNvSpPr/>
          <p:nvPr/>
        </p:nvSpPr>
        <p:spPr>
          <a:xfrm>
            <a:off x="1534408" y="52925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8193268" y="3679240"/>
            <a:ext cx="391885" cy="509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ector 8"/>
          <p:cNvSpPr/>
          <p:nvPr/>
        </p:nvSpPr>
        <p:spPr>
          <a:xfrm>
            <a:off x="8585153" y="2204290"/>
            <a:ext cx="3480053" cy="3295173"/>
          </a:xfrm>
          <a:prstGeom prst="flowChartConnector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6864287" y="52925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951037" y="52925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180504" y="564667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412615" y="5146211"/>
            <a:ext cx="6062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es-E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Flecha derecha 14"/>
          <p:cNvSpPr/>
          <p:nvPr/>
        </p:nvSpPr>
        <p:spPr>
          <a:xfrm>
            <a:off x="2426102" y="5417122"/>
            <a:ext cx="1129897" cy="509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DOBLE</a:t>
            </a:r>
            <a:endParaRPr lang="en-US" dirty="0"/>
          </a:p>
        </p:txBody>
      </p:sp>
      <p:sp>
        <p:nvSpPr>
          <p:cNvPr id="16" name="Rectángulo 15"/>
          <p:cNvSpPr/>
          <p:nvPr/>
        </p:nvSpPr>
        <p:spPr>
          <a:xfrm>
            <a:off x="8114953" y="5305587"/>
            <a:ext cx="6062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endParaRPr lang="es-E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diapo 4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9574" y="1576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7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71221" y="23186"/>
            <a:ext cx="6426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Los padres de Manuela y Martín quieren comprarles unos dulces a sus hijos por el día del estudiante, por lo que deben comprar la misma cantidad para ambos. </a:t>
            </a:r>
          </a:p>
          <a:p>
            <a:r>
              <a:rPr lang="es-CL" sz="2400" dirty="0" smtClean="0"/>
              <a:t>¿Cuántos chocolates necesitan comprar en total, si a Martín le compraron cuatro?</a:t>
            </a:r>
            <a:endParaRPr lang="en-US" sz="2400" dirty="0"/>
          </a:p>
        </p:txBody>
      </p:sp>
      <p:pic>
        <p:nvPicPr>
          <p:cNvPr id="3074" name="Picture 2" descr="Ilustración Del Niño Y Niña De Hermanos Gemelos Fotos, Retrato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13" y="2682296"/>
            <a:ext cx="1264272" cy="210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/>
          <p:cNvSpPr/>
          <p:nvPr/>
        </p:nvSpPr>
        <p:spPr>
          <a:xfrm>
            <a:off x="189639" y="4701482"/>
            <a:ext cx="2293258" cy="20029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Ilustración de dibujos animados de dulces de imágenes prediseñada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2" y="4947519"/>
            <a:ext cx="526597" cy="49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lustración de dibujos animados de dulces de imágenes prediseñada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878" y="5692505"/>
            <a:ext cx="526597" cy="49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lustración de dibujos animados de dulces de imágenes prediseñada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43" y="5702968"/>
            <a:ext cx="526597" cy="49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lustración de dibujos animados de dulces de imágenes prediseñada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893" y="4947518"/>
            <a:ext cx="526597" cy="49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8"/>
          <p:cNvSpPr/>
          <p:nvPr/>
        </p:nvSpPr>
        <p:spPr>
          <a:xfrm>
            <a:off x="2645251" y="4701482"/>
            <a:ext cx="2293258" cy="20029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/>
          <p:cNvSpPr/>
          <p:nvPr/>
        </p:nvSpPr>
        <p:spPr>
          <a:xfrm>
            <a:off x="5401582" y="3941824"/>
            <a:ext cx="3098799" cy="28858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/>
          <p:cNvSpPr txBox="1"/>
          <p:nvPr/>
        </p:nvSpPr>
        <p:spPr>
          <a:xfrm>
            <a:off x="5551118" y="2290099"/>
            <a:ext cx="221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Haz clic en el grupo de dulces con la respuesta correcta </a:t>
            </a:r>
            <a:endParaRPr lang="en-US" sz="1600" dirty="0"/>
          </a:p>
        </p:txBody>
      </p:sp>
      <p:sp>
        <p:nvSpPr>
          <p:cNvPr id="4" name="Rectángulo 3"/>
          <p:cNvSpPr/>
          <p:nvPr/>
        </p:nvSpPr>
        <p:spPr>
          <a:xfrm>
            <a:off x="6573313" y="4537242"/>
            <a:ext cx="7553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s-E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ángulo redondeado 4">
            <a:hlinkClick r:id="rId6" action="ppaction://hlinksldjump"/>
          </p:cNvPr>
          <p:cNvSpPr/>
          <p:nvPr/>
        </p:nvSpPr>
        <p:spPr>
          <a:xfrm>
            <a:off x="8650514" y="333829"/>
            <a:ext cx="2859315" cy="159657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redondeado 13">
            <a:hlinkClick r:id="rId7" action="ppaction://hlinksldjump"/>
          </p:cNvPr>
          <p:cNvSpPr/>
          <p:nvPr/>
        </p:nvSpPr>
        <p:spPr>
          <a:xfrm>
            <a:off x="8698635" y="4398706"/>
            <a:ext cx="2811194" cy="159657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ángulo redondeado 14">
            <a:hlinkClick r:id="rId6" action="ppaction://hlinksldjump"/>
          </p:cNvPr>
          <p:cNvSpPr/>
          <p:nvPr/>
        </p:nvSpPr>
        <p:spPr>
          <a:xfrm>
            <a:off x="8698635" y="2345253"/>
            <a:ext cx="2811194" cy="159657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Ilustración de dibujos animados de dulces de imágenes prediseñada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550" y="527918"/>
            <a:ext cx="526597" cy="49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lustración de dibujos animados de dulces de imágenes prediseñada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635" y="527917"/>
            <a:ext cx="526597" cy="49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lustración de dibujos animados de dulces de imágenes prediseñada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131" y="1234275"/>
            <a:ext cx="526597" cy="49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lustración de dibujos animados de dulces de imágenes prediseñada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480" y="1192245"/>
            <a:ext cx="526597" cy="49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lustración de dibujos animados de dulces de imágenes prediseñada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094" y="5266259"/>
            <a:ext cx="526597" cy="49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lustración de dibujos animados de dulces de imágenes prediseñada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635" y="5273163"/>
            <a:ext cx="526597" cy="49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lustración de dibujos animados de dulces de imágenes prediseñada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728" y="5270484"/>
            <a:ext cx="526597" cy="49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Ilustración de dibujos animados de dulces de imágenes prediseñada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863" y="5269552"/>
            <a:ext cx="526597" cy="49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lustración de dibujos animados de dulces de imágenes prediseñada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235" y="4537242"/>
            <a:ext cx="526597" cy="49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Ilustración de dibujos animados de dulces de imágenes prediseñada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797" y="4546011"/>
            <a:ext cx="526597" cy="49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lustración de dibujos animados de dulces de imágenes prediseñada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482" y="4546011"/>
            <a:ext cx="526597" cy="49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Ilustración de dibujos animados de dulces de imágenes prediseñada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766" y="4537242"/>
            <a:ext cx="526597" cy="49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Ilustración de dibujos animados de dulces de imágenes prediseñada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712" y="2622145"/>
            <a:ext cx="526597" cy="49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Ilustración de dibujos animados de dulces de imágenes prediseñada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131" y="2632188"/>
            <a:ext cx="526597" cy="49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Ilustración de dibujos animados de dulces de imágenes prediseñada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108" y="3328502"/>
            <a:ext cx="526597" cy="49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Ilustración de dibujos animados de dulces de imágenes prediseñada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549" y="3338545"/>
            <a:ext cx="526597" cy="49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lustración de dibujos animados de dulces de imágenes prediseñada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339" y="2643793"/>
            <a:ext cx="526597" cy="49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Ilustración de dibujos animados de dulces de imágenes prediseñada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795" y="3322424"/>
            <a:ext cx="526597" cy="49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Igual que 11"/>
          <p:cNvSpPr/>
          <p:nvPr/>
        </p:nvSpPr>
        <p:spPr>
          <a:xfrm>
            <a:off x="4938509" y="5266259"/>
            <a:ext cx="463073" cy="42624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diap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10333" y="25884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5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9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61704" y="222069"/>
            <a:ext cx="10920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/>
              <a:t>Ahora completa la tabla de números con los dobles y mitades dibujando y escribiendo el número que corresponde</a:t>
            </a:r>
            <a:r>
              <a:rPr lang="es-CL" dirty="0" smtClean="0"/>
              <a:t>. </a:t>
            </a:r>
            <a:endParaRPr lang="en-U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958656"/>
              </p:ext>
            </p:extLst>
          </p:nvPr>
        </p:nvGraphicFramePr>
        <p:xfrm>
          <a:off x="635120" y="610175"/>
          <a:ext cx="4669245" cy="615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5131">
                  <a:extLst>
                    <a:ext uri="{9D8B030D-6E8A-4147-A177-3AD203B41FA5}">
                      <a16:colId xmlns:a16="http://schemas.microsoft.com/office/drawing/2014/main" val="2137309437"/>
                    </a:ext>
                  </a:extLst>
                </a:gridCol>
                <a:gridCol w="1894114">
                  <a:extLst>
                    <a:ext uri="{9D8B030D-6E8A-4147-A177-3AD203B41FA5}">
                      <a16:colId xmlns:a16="http://schemas.microsoft.com/office/drawing/2014/main" val="3478720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/>
                        <a:t>Número</a:t>
                      </a:r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/>
                        <a:t>Mitad</a:t>
                      </a:r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646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s-CL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90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483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/>
                        <a:t/>
                      </a:r>
                      <a:br>
                        <a:rPr lang="es-CL" b="1" dirty="0" smtClean="0"/>
                      </a:br>
                      <a:r>
                        <a:rPr lang="es-CL" b="1" dirty="0" smtClean="0"/>
                        <a:t>10</a:t>
                      </a:r>
                      <a:endParaRPr lang="en-US" b="1" dirty="0"/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90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845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/>
                        <a:t/>
                      </a:r>
                      <a:br>
                        <a:rPr lang="es-CL" b="1" dirty="0" smtClean="0"/>
                      </a:br>
                      <a:r>
                        <a:rPr lang="es-CL" b="1" dirty="0" smtClean="0"/>
                        <a:t>4</a:t>
                      </a:r>
                      <a:endParaRPr lang="en-US" b="1" dirty="0"/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90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321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/>
                        <a:t/>
                      </a:r>
                      <a:br>
                        <a:rPr lang="es-CL" b="1" dirty="0" smtClean="0"/>
                      </a:br>
                      <a:r>
                        <a:rPr lang="es-CL" b="1" dirty="0" smtClean="0"/>
                        <a:t>2</a:t>
                      </a:r>
                      <a:endParaRPr lang="en-US" b="1" dirty="0"/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90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335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/>
                        <a:t/>
                      </a:r>
                      <a:br>
                        <a:rPr lang="es-CL" b="1" dirty="0" smtClean="0"/>
                      </a:br>
                      <a:r>
                        <a:rPr lang="es-CL" b="1" dirty="0" smtClean="0"/>
                        <a:t>6</a:t>
                      </a:r>
                      <a:endParaRPr lang="en-US" b="1" dirty="0"/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90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005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/>
                        <a:t/>
                      </a:r>
                      <a:br>
                        <a:rPr lang="es-CL" b="1" dirty="0" smtClean="0"/>
                      </a:br>
                      <a:r>
                        <a:rPr lang="es-CL" b="1" dirty="0" smtClean="0"/>
                        <a:t>14</a:t>
                      </a:r>
                      <a:endParaRPr lang="en-US" b="1" dirty="0"/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90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699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/>
                        <a:t/>
                      </a:r>
                      <a:br>
                        <a:rPr lang="es-CL" b="1" dirty="0" smtClean="0"/>
                      </a:br>
                      <a:r>
                        <a:rPr lang="es-CL" b="1" dirty="0" smtClean="0"/>
                        <a:t>8</a:t>
                      </a:r>
                      <a:endParaRPr lang="en-US" b="1" dirty="0"/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90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996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/>
                        <a:t/>
                      </a:r>
                      <a:br>
                        <a:rPr lang="es-CL" b="1" dirty="0" smtClean="0"/>
                      </a:br>
                      <a:r>
                        <a:rPr lang="es-CL" b="1" dirty="0" smtClean="0"/>
                        <a:t>16</a:t>
                      </a:r>
                      <a:endParaRPr lang="en-US" b="1" dirty="0"/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90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14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/>
                        <a:t/>
                      </a:r>
                      <a:br>
                        <a:rPr lang="es-CL" b="1" dirty="0" smtClean="0"/>
                      </a:br>
                      <a:r>
                        <a:rPr lang="es-CL" b="1" dirty="0" smtClean="0"/>
                        <a:t>18</a:t>
                      </a:r>
                      <a:endParaRPr lang="en-US" b="1" dirty="0"/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90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420039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30305"/>
              </p:ext>
            </p:extLst>
          </p:nvPr>
        </p:nvGraphicFramePr>
        <p:xfrm>
          <a:off x="6664961" y="591401"/>
          <a:ext cx="4915988" cy="615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0845">
                  <a:extLst>
                    <a:ext uri="{9D8B030D-6E8A-4147-A177-3AD203B41FA5}">
                      <a16:colId xmlns:a16="http://schemas.microsoft.com/office/drawing/2014/main" val="2137309437"/>
                    </a:ext>
                  </a:extLst>
                </a:gridCol>
                <a:gridCol w="2685143">
                  <a:extLst>
                    <a:ext uri="{9D8B030D-6E8A-4147-A177-3AD203B41FA5}">
                      <a16:colId xmlns:a16="http://schemas.microsoft.com/office/drawing/2014/main" val="3478720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/>
                        <a:t>Número</a:t>
                      </a:r>
                      <a:endParaRPr lang="en-US" sz="2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/>
                        <a:t>Doble</a:t>
                      </a:r>
                      <a:endParaRPr lang="en-US" sz="2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646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483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845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321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335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005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699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996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/>
                        <a:t>7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14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/>
                        <a:t>9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420039"/>
                  </a:ext>
                </a:extLst>
              </a:tr>
            </a:tbl>
          </a:graphicData>
        </a:graphic>
      </p:graphicFrame>
      <p:sp>
        <p:nvSpPr>
          <p:cNvPr id="5" name="Elipse 4"/>
          <p:cNvSpPr/>
          <p:nvPr/>
        </p:nvSpPr>
        <p:spPr>
          <a:xfrm>
            <a:off x="1139566" y="1148636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ipse 5"/>
          <p:cNvSpPr/>
          <p:nvPr/>
        </p:nvSpPr>
        <p:spPr>
          <a:xfrm>
            <a:off x="1399168" y="1148637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1142274" y="1400685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1398905" y="1390152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/>
          <p:cNvSpPr/>
          <p:nvPr/>
        </p:nvSpPr>
        <p:spPr>
          <a:xfrm>
            <a:off x="1655536" y="1390151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/>
          <p:cNvSpPr/>
          <p:nvPr/>
        </p:nvSpPr>
        <p:spPr>
          <a:xfrm>
            <a:off x="1915139" y="1390533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e 10"/>
          <p:cNvSpPr/>
          <p:nvPr/>
        </p:nvSpPr>
        <p:spPr>
          <a:xfrm>
            <a:off x="2169492" y="1380318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/>
          <p:cNvSpPr/>
          <p:nvPr/>
        </p:nvSpPr>
        <p:spPr>
          <a:xfrm>
            <a:off x="2425478" y="1381468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/>
          <p:cNvSpPr/>
          <p:nvPr/>
        </p:nvSpPr>
        <p:spPr>
          <a:xfrm>
            <a:off x="2436270" y="1139999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2169491" y="1141537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e 14"/>
          <p:cNvSpPr/>
          <p:nvPr/>
        </p:nvSpPr>
        <p:spPr>
          <a:xfrm>
            <a:off x="1915138" y="1138645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e 15"/>
          <p:cNvSpPr/>
          <p:nvPr/>
        </p:nvSpPr>
        <p:spPr>
          <a:xfrm>
            <a:off x="1655536" y="1148638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e 16"/>
          <p:cNvSpPr/>
          <p:nvPr/>
        </p:nvSpPr>
        <p:spPr>
          <a:xfrm>
            <a:off x="1128945" y="2000145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ipse 17"/>
          <p:cNvSpPr/>
          <p:nvPr/>
        </p:nvSpPr>
        <p:spPr>
          <a:xfrm>
            <a:off x="1128945" y="1756540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ipse 18"/>
          <p:cNvSpPr/>
          <p:nvPr/>
        </p:nvSpPr>
        <p:spPr>
          <a:xfrm>
            <a:off x="1401351" y="1999760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ipse 19"/>
          <p:cNvSpPr/>
          <p:nvPr/>
        </p:nvSpPr>
        <p:spPr>
          <a:xfrm>
            <a:off x="1679886" y="1770257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ipse 20"/>
          <p:cNvSpPr/>
          <p:nvPr/>
        </p:nvSpPr>
        <p:spPr>
          <a:xfrm>
            <a:off x="1676226" y="2000644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ipse 21"/>
          <p:cNvSpPr/>
          <p:nvPr/>
        </p:nvSpPr>
        <p:spPr>
          <a:xfrm>
            <a:off x="1402332" y="1756842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ipse 22"/>
          <p:cNvSpPr/>
          <p:nvPr/>
        </p:nvSpPr>
        <p:spPr>
          <a:xfrm>
            <a:off x="1938553" y="2004993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ipse 23"/>
          <p:cNvSpPr/>
          <p:nvPr/>
        </p:nvSpPr>
        <p:spPr>
          <a:xfrm>
            <a:off x="2214925" y="2012511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ipse 24"/>
          <p:cNvSpPr/>
          <p:nvPr/>
        </p:nvSpPr>
        <p:spPr>
          <a:xfrm>
            <a:off x="1960347" y="1775611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ipse 25"/>
          <p:cNvSpPr/>
          <p:nvPr/>
        </p:nvSpPr>
        <p:spPr>
          <a:xfrm>
            <a:off x="2220658" y="1773730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ipse 26"/>
          <p:cNvSpPr/>
          <p:nvPr/>
        </p:nvSpPr>
        <p:spPr>
          <a:xfrm>
            <a:off x="1019097" y="2651587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ipse 27"/>
          <p:cNvSpPr/>
          <p:nvPr/>
        </p:nvSpPr>
        <p:spPr>
          <a:xfrm>
            <a:off x="1278436" y="2659648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ipse 28"/>
          <p:cNvSpPr/>
          <p:nvPr/>
        </p:nvSpPr>
        <p:spPr>
          <a:xfrm>
            <a:off x="1547416" y="2651958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ipse 29"/>
          <p:cNvSpPr/>
          <p:nvPr/>
        </p:nvSpPr>
        <p:spPr>
          <a:xfrm>
            <a:off x="1830522" y="2642831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ipse 30"/>
          <p:cNvSpPr/>
          <p:nvPr/>
        </p:nvSpPr>
        <p:spPr>
          <a:xfrm>
            <a:off x="1309886" y="3253094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ipse 31"/>
          <p:cNvSpPr/>
          <p:nvPr/>
        </p:nvSpPr>
        <p:spPr>
          <a:xfrm>
            <a:off x="985143" y="3256553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ipse 32"/>
          <p:cNvSpPr/>
          <p:nvPr/>
        </p:nvSpPr>
        <p:spPr>
          <a:xfrm>
            <a:off x="2493376" y="3909376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ipse 33"/>
          <p:cNvSpPr/>
          <p:nvPr/>
        </p:nvSpPr>
        <p:spPr>
          <a:xfrm>
            <a:off x="2201284" y="3906340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ipse 34"/>
          <p:cNvSpPr/>
          <p:nvPr/>
        </p:nvSpPr>
        <p:spPr>
          <a:xfrm>
            <a:off x="1899018" y="3906055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lipse 35"/>
          <p:cNvSpPr/>
          <p:nvPr/>
        </p:nvSpPr>
        <p:spPr>
          <a:xfrm>
            <a:off x="1619167" y="3907070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ipse 36"/>
          <p:cNvSpPr/>
          <p:nvPr/>
        </p:nvSpPr>
        <p:spPr>
          <a:xfrm>
            <a:off x="1317356" y="3907461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lipse 37"/>
          <p:cNvSpPr/>
          <p:nvPr/>
        </p:nvSpPr>
        <p:spPr>
          <a:xfrm>
            <a:off x="1015545" y="3913074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lipse 38"/>
          <p:cNvSpPr/>
          <p:nvPr/>
        </p:nvSpPr>
        <p:spPr>
          <a:xfrm>
            <a:off x="1037500" y="4553902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ipse 39"/>
          <p:cNvSpPr/>
          <p:nvPr/>
        </p:nvSpPr>
        <p:spPr>
          <a:xfrm>
            <a:off x="1317357" y="4553901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ipse 40"/>
          <p:cNvSpPr/>
          <p:nvPr/>
        </p:nvSpPr>
        <p:spPr>
          <a:xfrm>
            <a:off x="1599473" y="4553901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ipse 41"/>
          <p:cNvSpPr/>
          <p:nvPr/>
        </p:nvSpPr>
        <p:spPr>
          <a:xfrm>
            <a:off x="1881589" y="4549386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lipse 42"/>
          <p:cNvSpPr/>
          <p:nvPr/>
        </p:nvSpPr>
        <p:spPr>
          <a:xfrm>
            <a:off x="2169490" y="4550667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lipse 43"/>
          <p:cNvSpPr/>
          <p:nvPr/>
        </p:nvSpPr>
        <p:spPr>
          <a:xfrm>
            <a:off x="2443935" y="4553901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lipse 44"/>
          <p:cNvSpPr/>
          <p:nvPr/>
        </p:nvSpPr>
        <p:spPr>
          <a:xfrm>
            <a:off x="2732316" y="4553900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lipse 45"/>
          <p:cNvSpPr/>
          <p:nvPr/>
        </p:nvSpPr>
        <p:spPr>
          <a:xfrm>
            <a:off x="1024436" y="4277294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lipse 46"/>
          <p:cNvSpPr/>
          <p:nvPr/>
        </p:nvSpPr>
        <p:spPr>
          <a:xfrm>
            <a:off x="1311337" y="4273835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lipse 47"/>
          <p:cNvSpPr/>
          <p:nvPr/>
        </p:nvSpPr>
        <p:spPr>
          <a:xfrm>
            <a:off x="1619788" y="4272947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lipse 48"/>
          <p:cNvSpPr/>
          <p:nvPr/>
        </p:nvSpPr>
        <p:spPr>
          <a:xfrm>
            <a:off x="1892656" y="4272946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lipse 49"/>
          <p:cNvSpPr/>
          <p:nvPr/>
        </p:nvSpPr>
        <p:spPr>
          <a:xfrm>
            <a:off x="2174964" y="4272946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lipse 50"/>
          <p:cNvSpPr/>
          <p:nvPr/>
        </p:nvSpPr>
        <p:spPr>
          <a:xfrm>
            <a:off x="2462507" y="4283980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lipse 51"/>
          <p:cNvSpPr/>
          <p:nvPr/>
        </p:nvSpPr>
        <p:spPr>
          <a:xfrm>
            <a:off x="2743837" y="4265433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lipse 52"/>
          <p:cNvSpPr/>
          <p:nvPr/>
        </p:nvSpPr>
        <p:spPr>
          <a:xfrm>
            <a:off x="1028897" y="5193121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lipse 53"/>
          <p:cNvSpPr/>
          <p:nvPr/>
        </p:nvSpPr>
        <p:spPr>
          <a:xfrm>
            <a:off x="2986892" y="5184169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Elipse 54"/>
          <p:cNvSpPr/>
          <p:nvPr/>
        </p:nvSpPr>
        <p:spPr>
          <a:xfrm>
            <a:off x="2708986" y="5191741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Elipse 55"/>
          <p:cNvSpPr/>
          <p:nvPr/>
        </p:nvSpPr>
        <p:spPr>
          <a:xfrm>
            <a:off x="2421600" y="5191741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Elipse 56"/>
          <p:cNvSpPr/>
          <p:nvPr/>
        </p:nvSpPr>
        <p:spPr>
          <a:xfrm>
            <a:off x="2142002" y="5195879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lipse 57"/>
          <p:cNvSpPr/>
          <p:nvPr/>
        </p:nvSpPr>
        <p:spPr>
          <a:xfrm>
            <a:off x="1863501" y="5202103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Elipse 58"/>
          <p:cNvSpPr/>
          <p:nvPr/>
        </p:nvSpPr>
        <p:spPr>
          <a:xfrm>
            <a:off x="1580966" y="5195041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Elipse 59"/>
          <p:cNvSpPr/>
          <p:nvPr/>
        </p:nvSpPr>
        <p:spPr>
          <a:xfrm>
            <a:off x="1298209" y="5197691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Elipse 60"/>
          <p:cNvSpPr/>
          <p:nvPr/>
        </p:nvSpPr>
        <p:spPr>
          <a:xfrm>
            <a:off x="1037500" y="5855775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Elipse 61"/>
          <p:cNvSpPr/>
          <p:nvPr/>
        </p:nvSpPr>
        <p:spPr>
          <a:xfrm>
            <a:off x="1309883" y="5855083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Elipse 62"/>
          <p:cNvSpPr/>
          <p:nvPr/>
        </p:nvSpPr>
        <p:spPr>
          <a:xfrm>
            <a:off x="1587587" y="5852227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Elipse 63"/>
          <p:cNvSpPr/>
          <p:nvPr/>
        </p:nvSpPr>
        <p:spPr>
          <a:xfrm>
            <a:off x="1866730" y="5844907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Elipse 64"/>
          <p:cNvSpPr/>
          <p:nvPr/>
        </p:nvSpPr>
        <p:spPr>
          <a:xfrm>
            <a:off x="2153377" y="5852227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Elipse 65"/>
          <p:cNvSpPr/>
          <p:nvPr/>
        </p:nvSpPr>
        <p:spPr>
          <a:xfrm>
            <a:off x="2435123" y="5852226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Elipse 66"/>
          <p:cNvSpPr/>
          <p:nvPr/>
        </p:nvSpPr>
        <p:spPr>
          <a:xfrm>
            <a:off x="2717531" y="5842419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Elipse 67"/>
          <p:cNvSpPr/>
          <p:nvPr/>
        </p:nvSpPr>
        <p:spPr>
          <a:xfrm>
            <a:off x="2992881" y="5838147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Elipse 68"/>
          <p:cNvSpPr/>
          <p:nvPr/>
        </p:nvSpPr>
        <p:spPr>
          <a:xfrm>
            <a:off x="1309884" y="5584252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Elipse 69"/>
          <p:cNvSpPr/>
          <p:nvPr/>
        </p:nvSpPr>
        <p:spPr>
          <a:xfrm>
            <a:off x="1592779" y="5594550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lipse 70"/>
          <p:cNvSpPr/>
          <p:nvPr/>
        </p:nvSpPr>
        <p:spPr>
          <a:xfrm>
            <a:off x="1865164" y="5589578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lipse 71"/>
          <p:cNvSpPr/>
          <p:nvPr/>
        </p:nvSpPr>
        <p:spPr>
          <a:xfrm>
            <a:off x="2162252" y="5599394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lipse 72"/>
          <p:cNvSpPr/>
          <p:nvPr/>
        </p:nvSpPr>
        <p:spPr>
          <a:xfrm>
            <a:off x="2423778" y="5601377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Elipse 73"/>
          <p:cNvSpPr/>
          <p:nvPr/>
        </p:nvSpPr>
        <p:spPr>
          <a:xfrm>
            <a:off x="2717531" y="5592517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lipse 74"/>
          <p:cNvSpPr/>
          <p:nvPr/>
        </p:nvSpPr>
        <p:spPr>
          <a:xfrm>
            <a:off x="3008942" y="5598983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Elipse 75"/>
          <p:cNvSpPr/>
          <p:nvPr/>
        </p:nvSpPr>
        <p:spPr>
          <a:xfrm>
            <a:off x="1037499" y="5595521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Elipse 76"/>
          <p:cNvSpPr/>
          <p:nvPr/>
        </p:nvSpPr>
        <p:spPr>
          <a:xfrm>
            <a:off x="982025" y="6484187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Elipse 77"/>
          <p:cNvSpPr/>
          <p:nvPr/>
        </p:nvSpPr>
        <p:spPr>
          <a:xfrm>
            <a:off x="1234281" y="6487921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Elipse 78"/>
          <p:cNvSpPr/>
          <p:nvPr/>
        </p:nvSpPr>
        <p:spPr>
          <a:xfrm>
            <a:off x="1494575" y="6480134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Elipse 79"/>
          <p:cNvSpPr/>
          <p:nvPr/>
        </p:nvSpPr>
        <p:spPr>
          <a:xfrm>
            <a:off x="1754869" y="6482561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Elipse 80"/>
          <p:cNvSpPr/>
          <p:nvPr/>
        </p:nvSpPr>
        <p:spPr>
          <a:xfrm>
            <a:off x="2025483" y="6482269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lipse 81"/>
          <p:cNvSpPr/>
          <p:nvPr/>
        </p:nvSpPr>
        <p:spPr>
          <a:xfrm>
            <a:off x="2285036" y="6492753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Elipse 82"/>
          <p:cNvSpPr/>
          <p:nvPr/>
        </p:nvSpPr>
        <p:spPr>
          <a:xfrm>
            <a:off x="2555591" y="6492752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Elipse 83"/>
          <p:cNvSpPr/>
          <p:nvPr/>
        </p:nvSpPr>
        <p:spPr>
          <a:xfrm>
            <a:off x="2815638" y="6481240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Elipse 84"/>
          <p:cNvSpPr/>
          <p:nvPr/>
        </p:nvSpPr>
        <p:spPr>
          <a:xfrm>
            <a:off x="3096940" y="6495694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Elipse 85"/>
          <p:cNvSpPr/>
          <p:nvPr/>
        </p:nvSpPr>
        <p:spPr>
          <a:xfrm>
            <a:off x="3105137" y="6224808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lipse 86"/>
          <p:cNvSpPr/>
          <p:nvPr/>
        </p:nvSpPr>
        <p:spPr>
          <a:xfrm>
            <a:off x="2837999" y="6232382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lipse 87"/>
          <p:cNvSpPr/>
          <p:nvPr/>
        </p:nvSpPr>
        <p:spPr>
          <a:xfrm>
            <a:off x="2572593" y="6230358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Elipse 88"/>
          <p:cNvSpPr/>
          <p:nvPr/>
        </p:nvSpPr>
        <p:spPr>
          <a:xfrm>
            <a:off x="2307488" y="6224809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lipse 89"/>
          <p:cNvSpPr/>
          <p:nvPr/>
        </p:nvSpPr>
        <p:spPr>
          <a:xfrm>
            <a:off x="2042383" y="6232382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Elipse 90"/>
          <p:cNvSpPr/>
          <p:nvPr/>
        </p:nvSpPr>
        <p:spPr>
          <a:xfrm>
            <a:off x="1773230" y="6206940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Elipse 91"/>
          <p:cNvSpPr/>
          <p:nvPr/>
        </p:nvSpPr>
        <p:spPr>
          <a:xfrm>
            <a:off x="1511974" y="6217544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Elipse 92"/>
          <p:cNvSpPr/>
          <p:nvPr/>
        </p:nvSpPr>
        <p:spPr>
          <a:xfrm>
            <a:off x="1250247" y="6220021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Elipse 93"/>
          <p:cNvSpPr/>
          <p:nvPr/>
        </p:nvSpPr>
        <p:spPr>
          <a:xfrm>
            <a:off x="985142" y="6214143"/>
            <a:ext cx="240937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Elipse 94"/>
          <p:cNvSpPr/>
          <p:nvPr/>
        </p:nvSpPr>
        <p:spPr>
          <a:xfrm>
            <a:off x="6704149" y="1360715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Elipse 95"/>
          <p:cNvSpPr/>
          <p:nvPr/>
        </p:nvSpPr>
        <p:spPr>
          <a:xfrm>
            <a:off x="6987173" y="1998654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Elipse 96"/>
          <p:cNvSpPr/>
          <p:nvPr/>
        </p:nvSpPr>
        <p:spPr>
          <a:xfrm>
            <a:off x="6679474" y="1992086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Elipse 97"/>
          <p:cNvSpPr/>
          <p:nvPr/>
        </p:nvSpPr>
        <p:spPr>
          <a:xfrm>
            <a:off x="7509957" y="2638525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Elipse 98"/>
          <p:cNvSpPr/>
          <p:nvPr/>
        </p:nvSpPr>
        <p:spPr>
          <a:xfrm>
            <a:off x="7239725" y="2638524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Elipse 99"/>
          <p:cNvSpPr/>
          <p:nvPr/>
        </p:nvSpPr>
        <p:spPr>
          <a:xfrm>
            <a:off x="6978466" y="2651587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Elipse 100"/>
          <p:cNvSpPr/>
          <p:nvPr/>
        </p:nvSpPr>
        <p:spPr>
          <a:xfrm>
            <a:off x="6701245" y="2651588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Elipse 101"/>
          <p:cNvSpPr/>
          <p:nvPr/>
        </p:nvSpPr>
        <p:spPr>
          <a:xfrm>
            <a:off x="7260959" y="3300244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Elipse 102"/>
          <p:cNvSpPr/>
          <p:nvPr/>
        </p:nvSpPr>
        <p:spPr>
          <a:xfrm>
            <a:off x="6984272" y="3298066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Elipse 103"/>
          <p:cNvSpPr/>
          <p:nvPr/>
        </p:nvSpPr>
        <p:spPr>
          <a:xfrm>
            <a:off x="6704148" y="3298066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Elipse 104"/>
          <p:cNvSpPr/>
          <p:nvPr/>
        </p:nvSpPr>
        <p:spPr>
          <a:xfrm>
            <a:off x="6711406" y="3907464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Elipse 105"/>
          <p:cNvSpPr/>
          <p:nvPr/>
        </p:nvSpPr>
        <p:spPr>
          <a:xfrm>
            <a:off x="6958148" y="3907463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Elipse 106"/>
          <p:cNvSpPr/>
          <p:nvPr/>
        </p:nvSpPr>
        <p:spPr>
          <a:xfrm>
            <a:off x="8037278" y="3907462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Elipse 107"/>
          <p:cNvSpPr/>
          <p:nvPr/>
        </p:nvSpPr>
        <p:spPr>
          <a:xfrm>
            <a:off x="7757884" y="3907462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Elipse 108"/>
          <p:cNvSpPr/>
          <p:nvPr/>
        </p:nvSpPr>
        <p:spPr>
          <a:xfrm>
            <a:off x="7492272" y="3911333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Elipse 109"/>
          <p:cNvSpPr/>
          <p:nvPr/>
        </p:nvSpPr>
        <p:spPr>
          <a:xfrm>
            <a:off x="7226660" y="3910501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Elipse 110"/>
          <p:cNvSpPr/>
          <p:nvPr/>
        </p:nvSpPr>
        <p:spPr>
          <a:xfrm>
            <a:off x="6686732" y="4584977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Elipse 111"/>
          <p:cNvSpPr/>
          <p:nvPr/>
        </p:nvSpPr>
        <p:spPr>
          <a:xfrm>
            <a:off x="7204890" y="4574244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Elipse 112"/>
          <p:cNvSpPr/>
          <p:nvPr/>
        </p:nvSpPr>
        <p:spPr>
          <a:xfrm>
            <a:off x="6942182" y="4577817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Elipse 113"/>
          <p:cNvSpPr/>
          <p:nvPr/>
        </p:nvSpPr>
        <p:spPr>
          <a:xfrm>
            <a:off x="7460338" y="4571333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Elipse 114"/>
          <p:cNvSpPr/>
          <p:nvPr/>
        </p:nvSpPr>
        <p:spPr>
          <a:xfrm>
            <a:off x="7727395" y="4571332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Elipse 115"/>
          <p:cNvSpPr/>
          <p:nvPr/>
        </p:nvSpPr>
        <p:spPr>
          <a:xfrm>
            <a:off x="6678291" y="5217932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Elipse 116"/>
          <p:cNvSpPr/>
          <p:nvPr/>
        </p:nvSpPr>
        <p:spPr>
          <a:xfrm>
            <a:off x="6927935" y="5216368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Elipse 117"/>
          <p:cNvSpPr/>
          <p:nvPr/>
        </p:nvSpPr>
        <p:spPr>
          <a:xfrm>
            <a:off x="7210692" y="5216368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Elipse 118"/>
          <p:cNvSpPr/>
          <p:nvPr/>
        </p:nvSpPr>
        <p:spPr>
          <a:xfrm>
            <a:off x="7467597" y="5216367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Elipse 119"/>
          <p:cNvSpPr/>
          <p:nvPr/>
        </p:nvSpPr>
        <p:spPr>
          <a:xfrm>
            <a:off x="7740555" y="5216367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Elipse 120"/>
          <p:cNvSpPr/>
          <p:nvPr/>
        </p:nvSpPr>
        <p:spPr>
          <a:xfrm>
            <a:off x="8273963" y="5216367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Elipse 121"/>
          <p:cNvSpPr/>
          <p:nvPr/>
        </p:nvSpPr>
        <p:spPr>
          <a:xfrm>
            <a:off x="8007259" y="5227185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Elipse 122"/>
          <p:cNvSpPr/>
          <p:nvPr/>
        </p:nvSpPr>
        <p:spPr>
          <a:xfrm>
            <a:off x="8536850" y="5216367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Elipse 123"/>
          <p:cNvSpPr/>
          <p:nvPr/>
        </p:nvSpPr>
        <p:spPr>
          <a:xfrm>
            <a:off x="6678291" y="5852226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Elipse 124"/>
          <p:cNvSpPr/>
          <p:nvPr/>
        </p:nvSpPr>
        <p:spPr>
          <a:xfrm>
            <a:off x="6942182" y="5844815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Elipse 125"/>
          <p:cNvSpPr/>
          <p:nvPr/>
        </p:nvSpPr>
        <p:spPr>
          <a:xfrm>
            <a:off x="7205803" y="5842420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Elipse 126"/>
          <p:cNvSpPr/>
          <p:nvPr/>
        </p:nvSpPr>
        <p:spPr>
          <a:xfrm>
            <a:off x="7469766" y="5842421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Elipse 127"/>
          <p:cNvSpPr/>
          <p:nvPr/>
        </p:nvSpPr>
        <p:spPr>
          <a:xfrm>
            <a:off x="7752059" y="5842420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Elipse 128"/>
          <p:cNvSpPr/>
          <p:nvPr/>
        </p:nvSpPr>
        <p:spPr>
          <a:xfrm>
            <a:off x="8037277" y="5827165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Elipse 129"/>
          <p:cNvSpPr/>
          <p:nvPr/>
        </p:nvSpPr>
        <p:spPr>
          <a:xfrm>
            <a:off x="8318938" y="5834808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Elipse 130"/>
          <p:cNvSpPr/>
          <p:nvPr/>
        </p:nvSpPr>
        <p:spPr>
          <a:xfrm>
            <a:off x="6918310" y="6500354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Elipse 131"/>
          <p:cNvSpPr/>
          <p:nvPr/>
        </p:nvSpPr>
        <p:spPr>
          <a:xfrm>
            <a:off x="7226660" y="6500354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Elipse 132"/>
          <p:cNvSpPr/>
          <p:nvPr/>
        </p:nvSpPr>
        <p:spPr>
          <a:xfrm>
            <a:off x="7535010" y="6500354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Elipse 133"/>
          <p:cNvSpPr/>
          <p:nvPr/>
        </p:nvSpPr>
        <p:spPr>
          <a:xfrm>
            <a:off x="7828441" y="6500354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Elipse 134"/>
          <p:cNvSpPr/>
          <p:nvPr/>
        </p:nvSpPr>
        <p:spPr>
          <a:xfrm>
            <a:off x="8127027" y="6500354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Elipse 135"/>
          <p:cNvSpPr/>
          <p:nvPr/>
        </p:nvSpPr>
        <p:spPr>
          <a:xfrm>
            <a:off x="7038778" y="6243059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Elipse 136"/>
          <p:cNvSpPr/>
          <p:nvPr/>
        </p:nvSpPr>
        <p:spPr>
          <a:xfrm>
            <a:off x="7371803" y="6260233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Elipse 137"/>
          <p:cNvSpPr/>
          <p:nvPr/>
        </p:nvSpPr>
        <p:spPr>
          <a:xfrm>
            <a:off x="7707972" y="6260444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Elipse 138"/>
          <p:cNvSpPr/>
          <p:nvPr/>
        </p:nvSpPr>
        <p:spPr>
          <a:xfrm>
            <a:off x="8033026" y="6250930"/>
            <a:ext cx="240937" cy="222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0" name="diap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63350" y="8202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2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10" fill="hold"/>
                                        <p:tgtEl>
                                          <p:spTgt spid="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a sonriente 1">
            <a:hlinkClick r:id="" action="ppaction://hlinkshowjump?jump=lastslideviewed"/>
          </p:cNvPr>
          <p:cNvSpPr/>
          <p:nvPr/>
        </p:nvSpPr>
        <p:spPr>
          <a:xfrm>
            <a:off x="3808681" y="346364"/>
            <a:ext cx="5126181" cy="4655128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3069750" y="4981041"/>
            <a:ext cx="7201780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!Intenta otra vez!</a:t>
            </a:r>
            <a:r>
              <a:rPr lang="es-E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es-E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Haz clic en la carita y continúa</a:t>
            </a:r>
            <a:endParaRPr lang="es-E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694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a sonriente 1">
            <a:hlinkClick r:id="" action="ppaction://hlinkshowjump?jump=lastslideviewed"/>
          </p:cNvPr>
          <p:cNvSpPr/>
          <p:nvPr/>
        </p:nvSpPr>
        <p:spPr>
          <a:xfrm>
            <a:off x="3976261" y="110836"/>
            <a:ext cx="5126181" cy="4655128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2938461" y="4899232"/>
            <a:ext cx="7201780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!Correcto! </a:t>
            </a:r>
          </a:p>
          <a:p>
            <a:pPr algn="ctr"/>
            <a:r>
              <a:rPr lang="es-E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Haz clic en la carita y continúa</a:t>
            </a:r>
            <a:endParaRPr lang="es-E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6001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116</TotalTime>
  <Words>312</Words>
  <Application>Microsoft Office PowerPoint</Application>
  <PresentationFormat>Panorámica</PresentationFormat>
  <Paragraphs>65</Paragraphs>
  <Slides>8</Slides>
  <Notes>0</Notes>
  <HiddenSlides>0</HiddenSlides>
  <MMClips>5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Candara Light</vt:lpstr>
      <vt:lpstr>Century Gothic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</dc:creator>
  <cp:lastModifiedBy>vale</cp:lastModifiedBy>
  <cp:revision>15</cp:revision>
  <dcterms:created xsi:type="dcterms:W3CDTF">2020-05-12T22:49:34Z</dcterms:created>
  <dcterms:modified xsi:type="dcterms:W3CDTF">2020-05-13T03:58:10Z</dcterms:modified>
</cp:coreProperties>
</file>