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6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8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4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3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7877">
              <a:srgbClr val="A7CFE4"/>
            </a:gs>
            <a:gs pos="36000">
              <a:schemeClr val="accent5">
                <a:lumMod val="45000"/>
                <a:lumOff val="55000"/>
              </a:schemeClr>
            </a:gs>
            <a:gs pos="55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26629-617A-4ED2-A40B-3E844E645B1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A4EB-0D39-4208-9950-582C0989E1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media" Target="../media/media3.m4a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jpeg"/><Relationship Id="rId4" Type="http://schemas.openxmlformats.org/officeDocument/2006/relationships/audio" Target="../media/media3.m4a"/><Relationship Id="rId9" Type="http://schemas.openxmlformats.org/officeDocument/2006/relationships/image" Target="../media/image7.jpe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59436" y="2293257"/>
            <a:ext cx="8360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Objetivo de aprendizaje N° </a:t>
            </a:r>
            <a:r>
              <a:rPr lang="es-CL" dirty="0"/>
              <a:t>7: Leer independientemente y comprender textos no literarios (cartas, notas, instrucciones y artículos informativos) para entretenerse y ampliar su conocimiento del mundo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dirty="0" smtClean="0"/>
              <a:t>Indicadores de Evaluación: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Decodificando de manera autónoma el texto no literario.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Identificando la finalidad del tipo de texto.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Siguiendo los pasos del texto instructivo, demostrando comprensión de fragmentos.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959436" y="238650"/>
            <a:ext cx="8078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Tipología textual no literaria</a:t>
            </a:r>
            <a:b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Comprensión de 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835114" y="5802293"/>
            <a:ext cx="2964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Candara Light" panose="020E0502030303020204" pitchFamily="34" charset="0"/>
              </a:rPr>
              <a:t>Colegio República de Francia</a:t>
            </a:r>
          </a:p>
          <a:p>
            <a:r>
              <a:rPr lang="es-CL" sz="1400" dirty="0" smtClean="0">
                <a:latin typeface="Candara Light" panose="020E0502030303020204" pitchFamily="34" charset="0"/>
              </a:rPr>
              <a:t>Programa de Integración</a:t>
            </a:r>
          </a:p>
          <a:p>
            <a:r>
              <a:rPr lang="es-CL" sz="1400" dirty="0" smtClean="0">
                <a:latin typeface="Candara Light" panose="020E0502030303020204" pitchFamily="34" charset="0"/>
              </a:rPr>
              <a:t>Valentina Zúñiga</a:t>
            </a:r>
          </a:p>
          <a:p>
            <a:r>
              <a:rPr lang="es-CL" sz="1400" dirty="0" smtClean="0">
                <a:latin typeface="Candara Light" panose="020E0502030303020204" pitchFamily="34" charset="0"/>
              </a:rPr>
              <a:t>Ed. Diferencial </a:t>
            </a:r>
            <a:endParaRPr lang="en-US" sz="1400" dirty="0">
              <a:latin typeface="Candara Light" panose="020E0502030303020204" pitchFamily="34" charset="0"/>
            </a:endParaRPr>
          </a:p>
        </p:txBody>
      </p:sp>
      <p:pic>
        <p:nvPicPr>
          <p:cNvPr id="8" name="Picture 2" descr="Colegio República de Francia – CMDS Ñuñ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786" y="5802293"/>
            <a:ext cx="997528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86970" y="304800"/>
            <a:ext cx="10435773" cy="1059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¿A qué se parece este tipo de texto</a:t>
            </a:r>
            <a:r>
              <a:rPr lang="es-CL" sz="4800" baseline="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Rectángulo 2">
            <a:hlinkClick r:id="rId4" action="ppaction://hlinksldjump"/>
          </p:cNvPr>
          <p:cNvSpPr/>
          <p:nvPr/>
        </p:nvSpPr>
        <p:spPr>
          <a:xfrm>
            <a:off x="275771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A)</a:t>
            </a:r>
          </a:p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A una carta o a un mail.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hlinkClick r:id="rId4" action="ppaction://hlinksldjump"/>
          </p:cNvPr>
          <p:cNvSpPr/>
          <p:nvPr/>
        </p:nvSpPr>
        <p:spPr>
          <a:xfrm>
            <a:off x="4201886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4000" dirty="0" smtClean="0">
                <a:solidFill>
                  <a:schemeClr val="tx1"/>
                </a:solidFill>
              </a:rPr>
              <a:t>           B)</a:t>
            </a:r>
          </a:p>
          <a:p>
            <a:r>
              <a:rPr lang="es-CL" sz="4000" dirty="0" smtClean="0">
                <a:solidFill>
                  <a:schemeClr val="tx1"/>
                </a:solidFill>
              </a:rPr>
              <a:t>A una invitación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Rectángulo 4">
            <a:hlinkClick r:id="rId5" action="ppaction://hlinksldjump"/>
          </p:cNvPr>
          <p:cNvSpPr/>
          <p:nvPr/>
        </p:nvSpPr>
        <p:spPr>
          <a:xfrm>
            <a:off x="8128001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C)</a:t>
            </a:r>
          </a:p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A un tutorial o una receta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diap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79141" y="5413829"/>
            <a:ext cx="60960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708573" y="570026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Haz clic sobre la alternativa que crees es la correcta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a sonriente 1">
            <a:hlinkClick r:id="" action="ppaction://hlinkshowjump?jump=lastslideviewed"/>
          </p:cNvPr>
          <p:cNvSpPr/>
          <p:nvPr/>
        </p:nvSpPr>
        <p:spPr>
          <a:xfrm>
            <a:off x="3976261" y="110836"/>
            <a:ext cx="5126181" cy="465512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2938462" y="5015346"/>
            <a:ext cx="720178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!Correcto! </a:t>
            </a:r>
          </a:p>
          <a:p>
            <a:pPr algn="ctr"/>
            <a:r>
              <a:rPr lang="es-E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Haz clic en la carita y continúa</a:t>
            </a:r>
            <a:endParaRPr lang="es-E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1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a sonriente 1">
            <a:hlinkClick r:id="" action="ppaction://hlinkshowjump?jump=lastslideviewed"/>
          </p:cNvPr>
          <p:cNvSpPr/>
          <p:nvPr/>
        </p:nvSpPr>
        <p:spPr>
          <a:xfrm>
            <a:off x="4447309" y="360218"/>
            <a:ext cx="5126181" cy="465512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3534207" y="5001492"/>
            <a:ext cx="720178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!Intenta otra vez!</a:t>
            </a:r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es-E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Haz clic en la carita y continúa</a:t>
            </a:r>
            <a:endParaRPr lang="es-E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80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 playing to play doh vector png ile ilgili görsel sonucu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90" y="2736425"/>
            <a:ext cx="4416424" cy="3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ovalada 1"/>
          <p:cNvSpPr/>
          <p:nvPr/>
        </p:nvSpPr>
        <p:spPr>
          <a:xfrm>
            <a:off x="5602514" y="420914"/>
            <a:ext cx="5442858" cy="2772229"/>
          </a:xfrm>
          <a:prstGeom prst="wedgeEllipseCallout">
            <a:avLst>
              <a:gd name="adj1" fmla="val -63766"/>
              <a:gd name="adj2" fmla="val 37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Hola, te invitamos a que construyas un entretenido juego con nosotros.</a:t>
            </a:r>
          </a:p>
          <a:p>
            <a:pPr algn="ctr"/>
            <a:r>
              <a:rPr lang="es-CL" sz="2400" dirty="0" smtClean="0"/>
              <a:t>Esto ayudará a tu lectura y te dará una entretenidísima tarea.</a:t>
            </a:r>
            <a:endParaRPr lang="en-US" sz="2400" dirty="0"/>
          </a:p>
        </p:txBody>
      </p:sp>
      <p:pic>
        <p:nvPicPr>
          <p:cNvPr id="4" name="diapo 1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9502" y="1197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59428" y="198075"/>
            <a:ext cx="7532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Tipo de texto: Instructivo</a:t>
            </a:r>
            <a:br>
              <a:rPr lang="es-CL" dirty="0" smtClean="0"/>
            </a:br>
            <a:r>
              <a:rPr lang="es-CL" dirty="0" smtClean="0"/>
              <a:t>Descripción: Es un texto breve que entrega pasos para poder guiarte en la construcción o realización de alguna labor.</a:t>
            </a:r>
          </a:p>
          <a:p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320800" y="1515286"/>
            <a:ext cx="618308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u="sng" dirty="0" smtClean="0"/>
              <a:t>Laberinto portátil</a:t>
            </a:r>
          </a:p>
          <a:p>
            <a:endParaRPr lang="es-CL" dirty="0"/>
          </a:p>
          <a:p>
            <a:r>
              <a:rPr lang="es-CL" sz="2000" u="sng" dirty="0" smtClean="0"/>
              <a:t>Materiales:</a:t>
            </a:r>
          </a:p>
          <a:p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 smtClean="0"/>
              <a:t>Cilindro de cartón.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 smtClean="0"/>
              <a:t>Papel blanco.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 smtClean="0"/>
              <a:t>Plumones.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 smtClean="0"/>
              <a:t>Pegamento.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 smtClean="0"/>
              <a:t>Tijera.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 smtClean="0"/>
              <a:t>1 marcador permanente.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 smtClean="0"/>
              <a:t>Un trozo de plástico (trozo de forro de cuaderno).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 smtClean="0"/>
              <a:t>Cinta adhesiva / scotch. </a:t>
            </a:r>
            <a:endParaRPr lang="en-US" sz="2000" dirty="0"/>
          </a:p>
        </p:txBody>
      </p:sp>
      <p:pic>
        <p:nvPicPr>
          <p:cNvPr id="2050" name="Picture 2" descr="Cilindro De Carton Imágenes De Stock &amp; Cilindro De Carton Fotos D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21321" r="9556" b="22020"/>
          <a:stretch/>
        </p:blipFill>
        <p:spPr bwMode="auto">
          <a:xfrm>
            <a:off x="10095444" y="5548359"/>
            <a:ext cx="1919991" cy="9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icla: Papel blan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851" y="2219849"/>
            <a:ext cx="1919991" cy="11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UMONES ESCRIPTO 12 COLOR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75" y="3285001"/>
            <a:ext cx="1200245" cy="12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GAMENTO EN BARRA 36 GR ARTEL UNIDAD * Libreria Viajera -Puc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 r="27488"/>
          <a:stretch/>
        </p:blipFill>
        <p:spPr bwMode="auto">
          <a:xfrm>
            <a:off x="9283013" y="3560424"/>
            <a:ext cx="696686" cy="14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ijeras Maped Vivo Escolar Punta Redonda - $ 1.190 en Mercado Lib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26" y="4074094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lumón/Marcador Permanente Proarte – BICHOTO SP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b="11365"/>
          <a:stretch/>
        </p:blipFill>
        <p:spPr bwMode="auto">
          <a:xfrm>
            <a:off x="8684196" y="5239319"/>
            <a:ext cx="1063625" cy="84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ene 270500 - Funda para cuadernos, tamaño A5, transparente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86" y="4888399"/>
            <a:ext cx="1491978" cy="15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inta Scotch Transparente 30 Metros 18 M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t="31238" r="31566" b="30476"/>
          <a:stretch/>
        </p:blipFill>
        <p:spPr bwMode="auto">
          <a:xfrm>
            <a:off x="8104069" y="2504044"/>
            <a:ext cx="745989" cy="7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iapo 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7349" y="411442"/>
            <a:ext cx="609600" cy="609600"/>
          </a:xfrm>
          <a:prstGeom prst="rect">
            <a:avLst/>
          </a:prstGeom>
        </p:spPr>
      </p:pic>
      <p:pic>
        <p:nvPicPr>
          <p:cNvPr id="5" name="diapo 2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51315" y="1478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258" y="595086"/>
            <a:ext cx="772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u="sng" dirty="0" smtClean="0"/>
              <a:t>Instrucciones:</a:t>
            </a:r>
          </a:p>
          <a:p>
            <a:endParaRPr lang="es-CL" dirty="0"/>
          </a:p>
          <a:p>
            <a:pPr marL="514350" indent="-514350">
              <a:buAutoNum type="arabicParenR"/>
            </a:pPr>
            <a:r>
              <a:rPr lang="es-CL" sz="2800" dirty="0" smtClean="0"/>
              <a:t>Sobrepone el papel blanco en el cilindro y mide el tamaño.</a:t>
            </a:r>
          </a:p>
          <a:p>
            <a:endParaRPr lang="es-CL" sz="2800" dirty="0" smtClean="0"/>
          </a:p>
          <a:p>
            <a:r>
              <a:rPr lang="es-CL" sz="2800" dirty="0" smtClean="0"/>
              <a:t>2) Corta el papel del tamaño idéntico al del cilindro.</a:t>
            </a:r>
          </a:p>
          <a:p>
            <a:endParaRPr lang="es-CL" sz="2800" dirty="0" smtClean="0"/>
          </a:p>
          <a:p>
            <a:r>
              <a:rPr lang="es-CL" sz="2800" dirty="0" smtClean="0"/>
              <a:t>3) Dibuja en el papel blanco un laberinto como tu quieras.</a:t>
            </a:r>
          </a:p>
          <a:p>
            <a:endParaRPr lang="es-CL" sz="2800" dirty="0" smtClean="0"/>
          </a:p>
          <a:p>
            <a:r>
              <a:rPr lang="es-CL" sz="2800" dirty="0" smtClean="0"/>
              <a:t>4) Pega el papel en el cilindro con la barra de pegamento</a:t>
            </a:r>
            <a:r>
              <a:rPr lang="es-CL" dirty="0" smtClean="0"/>
              <a:t>.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33" y="595086"/>
            <a:ext cx="1908356" cy="14312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33" y="2217509"/>
            <a:ext cx="1908356" cy="13351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33" y="3743798"/>
            <a:ext cx="1908356" cy="13200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7" y="5255052"/>
            <a:ext cx="1881052" cy="14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2856" y="667657"/>
            <a:ext cx="69378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5) Recorta un trozo de plástico de unos 6 a 8 centímetros de ancho.</a:t>
            </a:r>
          </a:p>
          <a:p>
            <a:endParaRPr lang="es-CL" sz="2800" dirty="0" smtClean="0"/>
          </a:p>
          <a:p>
            <a:r>
              <a:rPr lang="es-CL" sz="2800" dirty="0" smtClean="0"/>
              <a:t>6) Rodea el cilindro con el plástico y pégalo con cinta adhesiva, pero que quede sobrepuesto.</a:t>
            </a:r>
          </a:p>
          <a:p>
            <a:endParaRPr lang="es-CL" sz="2800" dirty="0" smtClean="0"/>
          </a:p>
          <a:p>
            <a:r>
              <a:rPr lang="es-CL" sz="2800" dirty="0" smtClean="0"/>
              <a:t>7) Dibuja alguna marca con el plumón permanente (punto, una persona, un animal).</a:t>
            </a:r>
          </a:p>
          <a:p>
            <a:endParaRPr lang="es-CL" sz="2800" dirty="0" smtClean="0"/>
          </a:p>
          <a:p>
            <a:r>
              <a:rPr lang="es-CL" sz="2800" dirty="0" smtClean="0"/>
              <a:t>8) Listo para jugar. </a:t>
            </a:r>
            <a:endParaRPr lang="en-U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66" y="2037808"/>
            <a:ext cx="1985552" cy="14891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61566" y="3873134"/>
            <a:ext cx="1985552" cy="14303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66" y="287382"/>
            <a:ext cx="1985552" cy="14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2267"/>
              </p:ext>
            </p:extLst>
          </p:nvPr>
        </p:nvGraphicFramePr>
        <p:xfrm>
          <a:off x="377372" y="719664"/>
          <a:ext cx="11088914" cy="5768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4457">
                  <a:extLst>
                    <a:ext uri="{9D8B030D-6E8A-4147-A177-3AD203B41FA5}">
                      <a16:colId xmlns:a16="http://schemas.microsoft.com/office/drawing/2014/main" val="3179584633"/>
                    </a:ext>
                  </a:extLst>
                </a:gridCol>
                <a:gridCol w="5544457">
                  <a:extLst>
                    <a:ext uri="{9D8B030D-6E8A-4147-A177-3AD203B41FA5}">
                      <a16:colId xmlns:a16="http://schemas.microsoft.com/office/drawing/2014/main" val="2338289219"/>
                    </a:ext>
                  </a:extLst>
                </a:gridCol>
              </a:tblGrid>
              <a:tr h="2884111">
                <a:tc>
                  <a:txBody>
                    <a:bodyPr/>
                    <a:lstStyle/>
                    <a:p>
                      <a:r>
                        <a:rPr lang="es-CL" dirty="0" smtClean="0"/>
                        <a:t>1) ¿Cuántas</a:t>
                      </a:r>
                      <a:r>
                        <a:rPr lang="es-CL" baseline="0" dirty="0" smtClean="0"/>
                        <a:t> partes crees que tiene este tipo de texto, cuáles son?</a:t>
                      </a:r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2) ¿Cuál fue el</a:t>
                      </a:r>
                      <a:r>
                        <a:rPr lang="es-CL" baseline="0" dirty="0" smtClean="0"/>
                        <a:t> paso o instrucción que te costó más realizar y por que?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30228"/>
                  </a:ext>
                </a:extLst>
              </a:tr>
              <a:tr h="2884111">
                <a:tc>
                  <a:txBody>
                    <a:bodyPr/>
                    <a:lstStyle/>
                    <a:p>
                      <a:r>
                        <a:rPr lang="es-CL" dirty="0" smtClean="0"/>
                        <a:t>3) Si</a:t>
                      </a:r>
                      <a:r>
                        <a:rPr lang="es-CL" baseline="0" dirty="0" smtClean="0"/>
                        <a:t> tuvieras que escribir un texto así ¿De qué se trataría?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4) ¿ Pudiste realizar</a:t>
                      </a:r>
                      <a:r>
                        <a:rPr lang="es-CL" baseline="0" dirty="0" smtClean="0"/>
                        <a:t> el laberinto, te gustó construirlo?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99131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59543" y="246742"/>
            <a:ext cx="1076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Lee y/o escucha las preguntas y responde</a:t>
            </a:r>
            <a:endParaRPr lang="en-US" dirty="0"/>
          </a:p>
        </p:txBody>
      </p:sp>
      <p:pic>
        <p:nvPicPr>
          <p:cNvPr id="5" name="diapo 6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43" y="58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219200" y="333828"/>
            <a:ext cx="9840685" cy="1059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4800" dirty="0" smtClean="0">
                <a:solidFill>
                  <a:schemeClr val="tx1"/>
                </a:solidFill>
              </a:rPr>
              <a:t>¿Para qué sirve</a:t>
            </a:r>
            <a:r>
              <a:rPr lang="es-CL" sz="4800" baseline="0" dirty="0" smtClean="0">
                <a:solidFill>
                  <a:schemeClr val="tx1"/>
                </a:solidFill>
              </a:rPr>
              <a:t> éste tipo de texto?</a:t>
            </a:r>
          </a:p>
        </p:txBody>
      </p:sp>
      <p:sp>
        <p:nvSpPr>
          <p:cNvPr id="3" name="Rectángulo 2">
            <a:hlinkClick r:id="rId4" action="ppaction://hlinksldjump"/>
          </p:cNvPr>
          <p:cNvSpPr/>
          <p:nvPr/>
        </p:nvSpPr>
        <p:spPr>
          <a:xfrm>
            <a:off x="275771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A) Este tipo de texto sirve para crear una historia.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hlinkClick r:id="rId4" action="ppaction://hlinksldjump"/>
          </p:cNvPr>
          <p:cNvSpPr/>
          <p:nvPr/>
        </p:nvSpPr>
        <p:spPr>
          <a:xfrm>
            <a:off x="4201886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B) Este tipo de texto sirve para saber sobre algún tema.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hlinkClick r:id="rId5" action="ppaction://hlinksldjump"/>
          </p:cNvPr>
          <p:cNvSpPr/>
          <p:nvPr/>
        </p:nvSpPr>
        <p:spPr>
          <a:xfrm>
            <a:off x="8128001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C) Este tipo de texto sirve para construir y crear cosas.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diap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1087" y="5413829"/>
            <a:ext cx="60960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708573" y="570026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Haz clic sobre la alternativa que crees es la correcta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219201" y="304800"/>
            <a:ext cx="9013372" cy="1059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¿Cuántos pasos tiene el texto</a:t>
            </a:r>
            <a:r>
              <a:rPr lang="es-CL" sz="4800" baseline="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Rectángulo 2">
            <a:hlinkClick r:id="rId4" action="ppaction://hlinksldjump"/>
          </p:cNvPr>
          <p:cNvSpPr/>
          <p:nvPr/>
        </p:nvSpPr>
        <p:spPr>
          <a:xfrm>
            <a:off x="275771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A) 8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hlinkClick r:id="rId5" action="ppaction://hlinksldjump"/>
          </p:cNvPr>
          <p:cNvSpPr/>
          <p:nvPr/>
        </p:nvSpPr>
        <p:spPr>
          <a:xfrm>
            <a:off x="4201886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B) 10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hlinkClick r:id="rId5" action="ppaction://hlinksldjump"/>
          </p:cNvPr>
          <p:cNvSpPr/>
          <p:nvPr/>
        </p:nvSpPr>
        <p:spPr>
          <a:xfrm>
            <a:off x="8128001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solidFill>
                  <a:schemeClr val="tx1"/>
                </a:solidFill>
              </a:rPr>
              <a:t>C) No tiene pasos</a:t>
            </a:r>
          </a:p>
        </p:txBody>
      </p:sp>
      <p:pic>
        <p:nvPicPr>
          <p:cNvPr id="7" name="diap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0400" y="5413829"/>
            <a:ext cx="609600" cy="6096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08573" y="570026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Haz clic sobre la alternativa que crees es la correcta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219201" y="304800"/>
            <a:ext cx="9013372" cy="1059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¿Cuáles eran los materiales</a:t>
            </a:r>
            <a:r>
              <a:rPr lang="es-CL" sz="4800" baseline="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Rectángulo 2">
            <a:hlinkClick r:id="rId4" action="ppaction://hlinksldjump"/>
          </p:cNvPr>
          <p:cNvSpPr/>
          <p:nvPr/>
        </p:nvSpPr>
        <p:spPr>
          <a:xfrm>
            <a:off x="275771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CL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Cilindro de cartón.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Papel blanco.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Plumones.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Pegamento.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Tijera.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1 marcador permanente.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Un trozo de plástico (trozo de forro de cuaderno).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Cinta adhesiva / scotch.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hlinkClick r:id="rId5" action="ppaction://hlinksldjump"/>
          </p:cNvPr>
          <p:cNvSpPr/>
          <p:nvPr/>
        </p:nvSpPr>
        <p:spPr>
          <a:xfrm>
            <a:off x="4201886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Cilindro de cartón.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Temperas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Plumones.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chemeClr val="tx1"/>
                </a:solidFill>
              </a:rPr>
              <a:t> </a:t>
            </a:r>
            <a:r>
              <a:rPr lang="es-CL" sz="1600" dirty="0" smtClean="0">
                <a:solidFill>
                  <a:schemeClr val="tx1"/>
                </a:solidFill>
              </a:rPr>
              <a:t>Brillantina.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Tijera.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4  marcadores permanente.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</a:rPr>
              <a:t>Un trozo de plástico (trozo de forro de cuaderno).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" name="Rectángulo 4">
            <a:hlinkClick r:id="rId5" action="ppaction://hlinksldjump"/>
          </p:cNvPr>
          <p:cNvSpPr/>
          <p:nvPr/>
        </p:nvSpPr>
        <p:spPr>
          <a:xfrm>
            <a:off x="8128001" y="2264229"/>
            <a:ext cx="3686629" cy="22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No tenía materiales, solamente herramientas como tijeras y plumones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diap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5600" y="5751285"/>
            <a:ext cx="60960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708573" y="570026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Haz clic sobre la alternativa que crees es la correcta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632857" y="1690626"/>
            <a:ext cx="882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A                                  B                                   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8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352</TotalTime>
  <Words>569</Words>
  <Application>Microsoft Office PowerPoint</Application>
  <PresentationFormat>Panorámica</PresentationFormat>
  <Paragraphs>94</Paragraphs>
  <Slides>12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Calibri Light</vt:lpstr>
      <vt:lpstr>Candara Light</vt:lpstr>
      <vt:lpstr>Rockwell</vt:lpstr>
      <vt:lpstr>Wingdings</vt:lpstr>
      <vt:lpstr>Atlas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</dc:creator>
  <cp:lastModifiedBy>vale</cp:lastModifiedBy>
  <cp:revision>18</cp:revision>
  <dcterms:created xsi:type="dcterms:W3CDTF">2020-05-12T22:09:26Z</dcterms:created>
  <dcterms:modified xsi:type="dcterms:W3CDTF">2020-05-14T03:18:33Z</dcterms:modified>
</cp:coreProperties>
</file>